
<file path=[Content_Types].xml><?xml version="1.0" encoding="utf-8"?>
<Types xmlns="http://schemas.openxmlformats.org/package/2006/content-types">
  <Default ContentType="image/jpeg" Extension="jpg"/>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 name="Shape 72"/>
        <p:cNvGrpSpPr/>
        <p:nvPr/>
      </p:nvGrpSpPr>
      <p:grpSpPr>
        <a:xfrm>
          <a:off x="0" y="0"/>
          <a:ext cx="0" cy="0"/>
          <a:chOff x="0" y="0"/>
          <a:chExt cx="0" cy="0"/>
        </a:xfrm>
      </p:grpSpPr>
      <p:sp>
        <p:nvSpPr>
          <p:cNvPr id="73" name="Google Shape;73;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 name="Google Shape;7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Google Shape;152;g8a439d24f2_0_81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3" name="Google Shape;153;g8a439d24f2_0_8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 name="Shape 158"/>
        <p:cNvGrpSpPr/>
        <p:nvPr/>
      </p:nvGrpSpPr>
      <p:grpSpPr>
        <a:xfrm>
          <a:off x="0" y="0"/>
          <a:ext cx="0" cy="0"/>
          <a:chOff x="0" y="0"/>
          <a:chExt cx="0" cy="0"/>
        </a:xfrm>
      </p:grpSpPr>
      <p:sp>
        <p:nvSpPr>
          <p:cNvPr id="159" name="Google Shape;159;g8a439d24f2_0_9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8a439d24f2_0_90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1" name="Google Shape;161;g8a439d24f2_0_90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Google Shape;167;g8a439d24f2_0_8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8" name="Google Shape;168;g8a439d24f2_0_8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Google Shape;174;g8a439d24f2_0_74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5" name="Google Shape;175;g8a439d24f2_0_7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Google Shape;181;g8a439d24f2_0_74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2" name="Google Shape;182;g8a439d24f2_0_7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 name="Shape 187"/>
        <p:cNvGrpSpPr/>
        <p:nvPr/>
      </p:nvGrpSpPr>
      <p:grpSpPr>
        <a:xfrm>
          <a:off x="0" y="0"/>
          <a:ext cx="0" cy="0"/>
          <a:chOff x="0" y="0"/>
          <a:chExt cx="0" cy="0"/>
        </a:xfrm>
      </p:grpSpPr>
      <p:sp>
        <p:nvSpPr>
          <p:cNvPr id="188" name="Google Shape;188;g8a439d24f2_0_65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9" name="Google Shape;189;g8a439d24f2_0_6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4" name="Shape 194"/>
        <p:cNvGrpSpPr/>
        <p:nvPr/>
      </p:nvGrpSpPr>
      <p:grpSpPr>
        <a:xfrm>
          <a:off x="0" y="0"/>
          <a:ext cx="0" cy="0"/>
          <a:chOff x="0" y="0"/>
          <a:chExt cx="0" cy="0"/>
        </a:xfrm>
      </p:grpSpPr>
      <p:sp>
        <p:nvSpPr>
          <p:cNvPr id="195" name="Google Shape;195;g8a439d24f2_0_50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6" name="Google Shape;196;g8a439d24f2_0_50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 name="Shape 204"/>
        <p:cNvGrpSpPr/>
        <p:nvPr/>
      </p:nvGrpSpPr>
      <p:grpSpPr>
        <a:xfrm>
          <a:off x="0" y="0"/>
          <a:ext cx="0" cy="0"/>
          <a:chOff x="0" y="0"/>
          <a:chExt cx="0" cy="0"/>
        </a:xfrm>
      </p:grpSpPr>
      <p:sp>
        <p:nvSpPr>
          <p:cNvPr id="205" name="Google Shape;205;g8a439d24f2_0_51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6" name="Google Shape;206;g8a439d24f2_0_5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1" name="Shape 211"/>
        <p:cNvGrpSpPr/>
        <p:nvPr/>
      </p:nvGrpSpPr>
      <p:grpSpPr>
        <a:xfrm>
          <a:off x="0" y="0"/>
          <a:ext cx="0" cy="0"/>
          <a:chOff x="0" y="0"/>
          <a:chExt cx="0" cy="0"/>
        </a:xfrm>
      </p:grpSpPr>
      <p:sp>
        <p:nvSpPr>
          <p:cNvPr id="212" name="Google Shape;212;g821bd147cf_3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821bd147cf_3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4" name="Google Shape;214;g821bd147cf_3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9" name="Shape 219"/>
        <p:cNvGrpSpPr/>
        <p:nvPr/>
      </p:nvGrpSpPr>
      <p:grpSpPr>
        <a:xfrm>
          <a:off x="0" y="0"/>
          <a:ext cx="0" cy="0"/>
          <a:chOff x="0" y="0"/>
          <a:chExt cx="0" cy="0"/>
        </a:xfrm>
      </p:grpSpPr>
      <p:sp>
        <p:nvSpPr>
          <p:cNvPr id="220" name="Google Shape;220;g8a439d24f2_0_9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8a439d24f2_0_90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2" name="Google Shape;222;g8a439d24f2_0_90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 name="Shape 78"/>
        <p:cNvGrpSpPr/>
        <p:nvPr/>
      </p:nvGrpSpPr>
      <p:grpSpPr>
        <a:xfrm>
          <a:off x="0" y="0"/>
          <a:ext cx="0" cy="0"/>
          <a:chOff x="0" y="0"/>
          <a:chExt cx="0" cy="0"/>
        </a:xfrm>
      </p:grpSpPr>
      <p:sp>
        <p:nvSpPr>
          <p:cNvPr id="79" name="Google Shape;79;g8a439d24f2_0_20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 name="Google Shape;80;g8a439d24f2_0_20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 name="Shape 227"/>
        <p:cNvGrpSpPr/>
        <p:nvPr/>
      </p:nvGrpSpPr>
      <p:grpSpPr>
        <a:xfrm>
          <a:off x="0" y="0"/>
          <a:ext cx="0" cy="0"/>
          <a:chOff x="0" y="0"/>
          <a:chExt cx="0" cy="0"/>
        </a:xfrm>
      </p:grpSpPr>
      <p:sp>
        <p:nvSpPr>
          <p:cNvPr id="228" name="Google Shape;228;g8a439d24f2_0_65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9" name="Google Shape;229;g8a439d24f2_0_6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g8a439d24f2_0_51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6" name="Google Shape;236;g8a439d24f2_0_5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 name="Shape 244"/>
        <p:cNvGrpSpPr/>
        <p:nvPr/>
      </p:nvGrpSpPr>
      <p:grpSpPr>
        <a:xfrm>
          <a:off x="0" y="0"/>
          <a:ext cx="0" cy="0"/>
          <a:chOff x="0" y="0"/>
          <a:chExt cx="0" cy="0"/>
        </a:xfrm>
      </p:grpSpPr>
      <p:sp>
        <p:nvSpPr>
          <p:cNvPr id="245" name="Google Shape;245;g8a439d24f2_0_75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6" name="Google Shape;246;g8a439d24f2_0_7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 name="Shape 251"/>
        <p:cNvGrpSpPr/>
        <p:nvPr/>
      </p:nvGrpSpPr>
      <p:grpSpPr>
        <a:xfrm>
          <a:off x="0" y="0"/>
          <a:ext cx="0" cy="0"/>
          <a:chOff x="0" y="0"/>
          <a:chExt cx="0" cy="0"/>
        </a:xfrm>
      </p:grpSpPr>
      <p:sp>
        <p:nvSpPr>
          <p:cNvPr id="252" name="Google Shape;252;g8a439d24f2_0_82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3" name="Google Shape;253;g8a439d24f2_0_8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8" name="Shape 258"/>
        <p:cNvGrpSpPr/>
        <p:nvPr/>
      </p:nvGrpSpPr>
      <p:grpSpPr>
        <a:xfrm>
          <a:off x="0" y="0"/>
          <a:ext cx="0" cy="0"/>
          <a:chOff x="0" y="0"/>
          <a:chExt cx="0" cy="0"/>
        </a:xfrm>
      </p:grpSpPr>
      <p:sp>
        <p:nvSpPr>
          <p:cNvPr id="259" name="Google Shape;259;g8a439d24f2_0_9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8a439d24f2_0_91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1" name="Google Shape;261;g8a439d24f2_0_91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6" name="Shape 266"/>
        <p:cNvGrpSpPr/>
        <p:nvPr/>
      </p:nvGrpSpPr>
      <p:grpSpPr>
        <a:xfrm>
          <a:off x="0" y="0"/>
          <a:ext cx="0" cy="0"/>
          <a:chOff x="0" y="0"/>
          <a:chExt cx="0" cy="0"/>
        </a:xfrm>
      </p:grpSpPr>
      <p:sp>
        <p:nvSpPr>
          <p:cNvPr id="267" name="Google Shape;267;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8" name="Google Shape;26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Google Shape;87;g8a439d24f2_0_14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 name="Google Shape;88;g8a439d24f2_0_1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Google Shape;95;g8a439d24f2_0_6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 name="Google Shape;96;g8a439d24f2_0_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Google Shape;111;g8a439d24f2_0_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2" name="Google Shape;112;g8a439d24f2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8" name="Shape 118"/>
        <p:cNvGrpSpPr/>
        <p:nvPr/>
      </p:nvGrpSpPr>
      <p:grpSpPr>
        <a:xfrm>
          <a:off x="0" y="0"/>
          <a:ext cx="0" cy="0"/>
          <a:chOff x="0" y="0"/>
          <a:chExt cx="0" cy="0"/>
        </a:xfrm>
      </p:grpSpPr>
      <p:sp>
        <p:nvSpPr>
          <p:cNvPr id="119" name="Google Shape;119;g8a439d24f2_0_48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0" name="Google Shape;120;g8a439d24f2_0_48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g8a439d24f2_0_64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0" name="Google Shape;130;g8a439d24f2_0_6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Google Shape;136;g8a439d24f2_0_72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 name="Google Shape;137;g8a439d24f2_0_7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g8a439d24f2_0_73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 name="Google Shape;145;g8a439d24f2_0_7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1" Type="http://schemas.openxmlformats.org/officeDocument/2006/relationships/image" Target="../media/image9.png"/><Relationship Id="rId10" Type="http://schemas.openxmlformats.org/officeDocument/2006/relationships/image" Target="../media/image11.png"/><Relationship Id="rId13" Type="http://schemas.openxmlformats.org/officeDocument/2006/relationships/image" Target="../media/image3.png"/><Relationship Id="rId12" Type="http://schemas.openxmlformats.org/officeDocument/2006/relationships/image" Target="../media/image14.png"/><Relationship Id="rId1" Type="http://schemas.openxmlformats.org/officeDocument/2006/relationships/slideMaster" Target="../slideMasters/slideMaster1.xml"/><Relationship Id="rId2" Type="http://schemas.openxmlformats.org/officeDocument/2006/relationships/image" Target="../media/image7.jpg"/><Relationship Id="rId3" Type="http://schemas.openxmlformats.org/officeDocument/2006/relationships/image" Target="../media/image8.png"/><Relationship Id="rId4" Type="http://schemas.openxmlformats.org/officeDocument/2006/relationships/image" Target="../media/image12.png"/><Relationship Id="rId9" Type="http://schemas.openxmlformats.org/officeDocument/2006/relationships/image" Target="../media/image1.png"/><Relationship Id="rId5" Type="http://schemas.openxmlformats.org/officeDocument/2006/relationships/image" Target="../media/image15.png"/><Relationship Id="rId6" Type="http://schemas.openxmlformats.org/officeDocument/2006/relationships/image" Target="../media/image10.png"/><Relationship Id="rId7" Type="http://schemas.openxmlformats.org/officeDocument/2006/relationships/image" Target="../media/image2.png"/><Relationship Id="rId8" Type="http://schemas.openxmlformats.org/officeDocument/2006/relationships/image" Target="../media/image1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5.png"/><Relationship Id="rId3" Type="http://schemas.openxmlformats.org/officeDocument/2006/relationships/image" Target="../media/image5.gi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5.png"/><Relationship Id="rId3" Type="http://schemas.openxmlformats.org/officeDocument/2006/relationships/image" Target="../media/image5.gi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5.png"/><Relationship Id="rId3" Type="http://schemas.openxmlformats.org/officeDocument/2006/relationships/image" Target="../media/image5.gif"/></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Slide" type="title">
  <p:cSld name="TITLE">
    <p:spTree>
      <p:nvGrpSpPr>
        <p:cNvPr id="16" name="Shape 16"/>
        <p:cNvGrpSpPr/>
        <p:nvPr/>
      </p:nvGrpSpPr>
      <p:grpSpPr>
        <a:xfrm>
          <a:off x="0" y="0"/>
          <a:ext cx="0" cy="0"/>
          <a:chOff x="0" y="0"/>
          <a:chExt cx="0" cy="0"/>
        </a:xfrm>
      </p:grpSpPr>
      <p:sp>
        <p:nvSpPr>
          <p:cNvPr id="17" name="Google Shape;17;p2"/>
          <p:cNvSpPr txBox="1"/>
          <p:nvPr>
            <p:ph type="ctrTitle"/>
          </p:nvPr>
        </p:nvSpPr>
        <p:spPr>
          <a:xfrm>
            <a:off x="442176" y="457649"/>
            <a:ext cx="7645757" cy="1384030"/>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chemeClr val="accent1"/>
              </a:buClr>
              <a:buSzPts val="4400"/>
              <a:buFont typeface="Arial"/>
              <a:buNone/>
              <a:defRPr b="0" i="0" sz="4400" u="none" cap="none" strike="noStrike">
                <a:solidFill>
                  <a:schemeClr val="accen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8" name="Google Shape;18;p2"/>
          <p:cNvSpPr txBox="1"/>
          <p:nvPr>
            <p:ph idx="1" type="subTitle"/>
          </p:nvPr>
        </p:nvSpPr>
        <p:spPr>
          <a:xfrm>
            <a:off x="442176" y="1966421"/>
            <a:ext cx="7645757" cy="1452920"/>
          </a:xfrm>
          <a:prstGeom prst="rect">
            <a:avLst/>
          </a:prstGeom>
          <a:solidFill>
            <a:srgbClr val="F2F2F2">
              <a:alpha val="42745"/>
            </a:srgbClr>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accent2"/>
              </a:buClr>
              <a:buSzPts val="2400"/>
              <a:buFont typeface="Arial"/>
              <a:buNone/>
              <a:defRPr b="0" i="0" sz="2400" u="none" cap="none" strike="noStrike">
                <a:solidFill>
                  <a:schemeClr val="accent2"/>
                </a:solidFill>
                <a:latin typeface="Arial"/>
                <a:ea typeface="Arial"/>
                <a:cs typeface="Arial"/>
                <a:sym typeface="Arial"/>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9pPr>
          </a:lstStyle>
          <a:p/>
        </p:txBody>
      </p:sp>
      <p:cxnSp>
        <p:nvCxnSpPr>
          <p:cNvPr id="19" name="Google Shape;19;p2"/>
          <p:cNvCxnSpPr/>
          <p:nvPr/>
        </p:nvCxnSpPr>
        <p:spPr>
          <a:xfrm>
            <a:off x="442176" y="1841679"/>
            <a:ext cx="7645757" cy="0"/>
          </a:xfrm>
          <a:prstGeom prst="straightConnector1">
            <a:avLst/>
          </a:prstGeom>
          <a:noFill/>
          <a:ln cap="flat" cmpd="sng" w="19050">
            <a:solidFill>
              <a:schemeClr val="accent1"/>
            </a:solidFill>
            <a:prstDash val="solid"/>
            <a:miter lim="800000"/>
            <a:headEnd len="sm" w="sm" type="none"/>
            <a:tailEnd len="sm" w="sm" type="none"/>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1" type="tx">
  <p:cSld name="TITLE_AND_BODY">
    <p:spTree>
      <p:nvGrpSpPr>
        <p:cNvPr id="68" name="Shape 68"/>
        <p:cNvGrpSpPr/>
        <p:nvPr/>
      </p:nvGrpSpPr>
      <p:grpSpPr>
        <a:xfrm>
          <a:off x="0" y="0"/>
          <a:ext cx="0" cy="0"/>
          <a:chOff x="0" y="0"/>
          <a:chExt cx="0" cy="0"/>
        </a:xfrm>
      </p:grpSpPr>
      <p:sp>
        <p:nvSpPr>
          <p:cNvPr id="69" name="Google Shape;69;p11"/>
          <p:cNvSpPr txBox="1"/>
          <p:nvPr>
            <p:ph type="title"/>
          </p:nvPr>
        </p:nvSpPr>
        <p:spPr>
          <a:xfrm>
            <a:off x="394854" y="365125"/>
            <a:ext cx="10959000" cy="1386300"/>
          </a:xfrm>
          <a:prstGeom prst="rect">
            <a:avLst/>
          </a:prstGeom>
          <a:noFill/>
          <a:ln>
            <a:noFill/>
          </a:ln>
        </p:spPr>
        <p:txBody>
          <a:bodyPr anchorCtr="0" anchor="t" bIns="45700" lIns="45700" spcFirstLastPara="1" rIns="45700" wrap="square" tIns="45700">
            <a:noAutofit/>
          </a:bodyPr>
          <a:lstStyle>
            <a:lvl1pPr lvl="0" rtl="0" algn="l">
              <a:lnSpc>
                <a:spcPct val="90000"/>
              </a:lnSpc>
              <a:spcBef>
                <a:spcPts val="0"/>
              </a:spcBef>
              <a:spcAft>
                <a:spcPts val="0"/>
              </a:spcAft>
              <a:buClr>
                <a:schemeClr val="accent1"/>
              </a:buClr>
              <a:buSzPts val="1800"/>
              <a:buChar char="●"/>
              <a:defRPr/>
            </a:lvl1pPr>
            <a:lvl2pPr lvl="1" rtl="0" algn="l">
              <a:lnSpc>
                <a:spcPct val="90000"/>
              </a:lnSpc>
              <a:spcBef>
                <a:spcPts val="0"/>
              </a:spcBef>
              <a:spcAft>
                <a:spcPts val="0"/>
              </a:spcAft>
              <a:buClr>
                <a:schemeClr val="accent1"/>
              </a:buClr>
              <a:buSzPts val="1800"/>
              <a:buChar char="○"/>
              <a:defRPr/>
            </a:lvl2pPr>
            <a:lvl3pPr lvl="2" rtl="0" algn="l">
              <a:lnSpc>
                <a:spcPct val="90000"/>
              </a:lnSpc>
              <a:spcBef>
                <a:spcPts val="0"/>
              </a:spcBef>
              <a:spcAft>
                <a:spcPts val="0"/>
              </a:spcAft>
              <a:buClr>
                <a:schemeClr val="accent1"/>
              </a:buClr>
              <a:buSzPts val="1800"/>
              <a:buChar char="■"/>
              <a:defRPr/>
            </a:lvl3pPr>
            <a:lvl4pPr lvl="3" rtl="0" algn="l">
              <a:lnSpc>
                <a:spcPct val="90000"/>
              </a:lnSpc>
              <a:spcBef>
                <a:spcPts val="0"/>
              </a:spcBef>
              <a:spcAft>
                <a:spcPts val="0"/>
              </a:spcAft>
              <a:buClr>
                <a:schemeClr val="accent1"/>
              </a:buClr>
              <a:buSzPts val="1800"/>
              <a:buChar char="●"/>
              <a:defRPr/>
            </a:lvl4pPr>
            <a:lvl5pPr lvl="4" rtl="0" algn="l">
              <a:lnSpc>
                <a:spcPct val="90000"/>
              </a:lnSpc>
              <a:spcBef>
                <a:spcPts val="0"/>
              </a:spcBef>
              <a:spcAft>
                <a:spcPts val="0"/>
              </a:spcAft>
              <a:buClr>
                <a:schemeClr val="accent1"/>
              </a:buClr>
              <a:buSzPts val="1800"/>
              <a:buChar char="○"/>
              <a:defRPr/>
            </a:lvl5pPr>
            <a:lvl6pPr lvl="5" rtl="0" algn="l">
              <a:lnSpc>
                <a:spcPct val="90000"/>
              </a:lnSpc>
              <a:spcBef>
                <a:spcPts val="0"/>
              </a:spcBef>
              <a:spcAft>
                <a:spcPts val="0"/>
              </a:spcAft>
              <a:buClr>
                <a:schemeClr val="accent1"/>
              </a:buClr>
              <a:buSzPts val="1800"/>
              <a:buChar char="■"/>
              <a:defRPr/>
            </a:lvl6pPr>
            <a:lvl7pPr lvl="6" rtl="0" algn="l">
              <a:lnSpc>
                <a:spcPct val="90000"/>
              </a:lnSpc>
              <a:spcBef>
                <a:spcPts val="0"/>
              </a:spcBef>
              <a:spcAft>
                <a:spcPts val="0"/>
              </a:spcAft>
              <a:buClr>
                <a:schemeClr val="accent1"/>
              </a:buClr>
              <a:buSzPts val="1800"/>
              <a:buChar char="●"/>
              <a:defRPr/>
            </a:lvl7pPr>
            <a:lvl8pPr lvl="7" rtl="0" algn="l">
              <a:lnSpc>
                <a:spcPct val="90000"/>
              </a:lnSpc>
              <a:spcBef>
                <a:spcPts val="0"/>
              </a:spcBef>
              <a:spcAft>
                <a:spcPts val="0"/>
              </a:spcAft>
              <a:buClr>
                <a:schemeClr val="accent1"/>
              </a:buClr>
              <a:buSzPts val="1800"/>
              <a:buChar char="○"/>
              <a:defRPr/>
            </a:lvl8pPr>
            <a:lvl9pPr lvl="8" rtl="0" algn="l">
              <a:lnSpc>
                <a:spcPct val="90000"/>
              </a:lnSpc>
              <a:spcBef>
                <a:spcPts val="0"/>
              </a:spcBef>
              <a:spcAft>
                <a:spcPts val="0"/>
              </a:spcAft>
              <a:buClr>
                <a:schemeClr val="accent1"/>
              </a:buClr>
              <a:buSzPts val="1800"/>
              <a:buChar char="■"/>
              <a:defRPr/>
            </a:lvl9pPr>
          </a:lstStyle>
          <a:p/>
        </p:txBody>
      </p:sp>
      <p:sp>
        <p:nvSpPr>
          <p:cNvPr id="70" name="Google Shape;70;p11"/>
          <p:cNvSpPr txBox="1"/>
          <p:nvPr>
            <p:ph idx="1" type="body"/>
          </p:nvPr>
        </p:nvSpPr>
        <p:spPr>
          <a:xfrm>
            <a:off x="394853" y="1835455"/>
            <a:ext cx="10959000" cy="4351200"/>
          </a:xfrm>
          <a:prstGeom prst="rect">
            <a:avLst/>
          </a:prstGeom>
          <a:noFill/>
          <a:ln>
            <a:noFill/>
          </a:ln>
        </p:spPr>
        <p:txBody>
          <a:bodyPr anchorCtr="0" anchor="t" bIns="45700" lIns="45700" spcFirstLastPara="1" rIns="45700" wrap="square" tIns="45700">
            <a:noAutofit/>
          </a:bodyPr>
          <a:lstStyle>
            <a:lvl1pPr indent="-342900" lvl="0" marL="457200" rtl="0" algn="l">
              <a:lnSpc>
                <a:spcPct val="90000"/>
              </a:lnSpc>
              <a:spcBef>
                <a:spcPts val="1000"/>
              </a:spcBef>
              <a:spcAft>
                <a:spcPts val="0"/>
              </a:spcAft>
              <a:buClr>
                <a:schemeClr val="accent1"/>
              </a:buClr>
              <a:buSzPts val="1800"/>
              <a:buChar char="•"/>
              <a:defRPr/>
            </a:lvl1pPr>
            <a:lvl2pPr indent="-342900" lvl="1" marL="914400" rtl="0" algn="l">
              <a:lnSpc>
                <a:spcPct val="90000"/>
              </a:lnSpc>
              <a:spcBef>
                <a:spcPts val="1000"/>
              </a:spcBef>
              <a:spcAft>
                <a:spcPts val="0"/>
              </a:spcAft>
              <a:buClr>
                <a:schemeClr val="accent1"/>
              </a:buClr>
              <a:buSzPts val="1800"/>
              <a:buChar char="•"/>
              <a:defRPr/>
            </a:lvl2pPr>
            <a:lvl3pPr indent="-342900" lvl="2" marL="1371600" rtl="0" algn="l">
              <a:lnSpc>
                <a:spcPct val="90000"/>
              </a:lnSpc>
              <a:spcBef>
                <a:spcPts val="1000"/>
              </a:spcBef>
              <a:spcAft>
                <a:spcPts val="0"/>
              </a:spcAft>
              <a:buClr>
                <a:schemeClr val="accent1"/>
              </a:buClr>
              <a:buSzPts val="1800"/>
              <a:buChar char="•"/>
              <a:defRPr/>
            </a:lvl3pPr>
            <a:lvl4pPr indent="-342900" lvl="3" marL="1828800" rtl="0" algn="l">
              <a:lnSpc>
                <a:spcPct val="90000"/>
              </a:lnSpc>
              <a:spcBef>
                <a:spcPts val="1000"/>
              </a:spcBef>
              <a:spcAft>
                <a:spcPts val="0"/>
              </a:spcAft>
              <a:buClr>
                <a:schemeClr val="accent1"/>
              </a:buClr>
              <a:buSzPts val="1800"/>
              <a:buChar char="•"/>
              <a:defRPr/>
            </a:lvl4pPr>
            <a:lvl5pPr indent="-342900" lvl="4" marL="2286000" rtl="0" algn="l">
              <a:lnSpc>
                <a:spcPct val="90000"/>
              </a:lnSpc>
              <a:spcBef>
                <a:spcPts val="1000"/>
              </a:spcBef>
              <a:spcAft>
                <a:spcPts val="0"/>
              </a:spcAft>
              <a:buClr>
                <a:schemeClr val="accent1"/>
              </a:buClr>
              <a:buSzPts val="1800"/>
              <a:buChar char="•"/>
              <a:defRPr/>
            </a:lvl5pPr>
            <a:lvl6pPr indent="-342900" lvl="5" marL="2743200" rtl="0" algn="l">
              <a:lnSpc>
                <a:spcPct val="90000"/>
              </a:lnSpc>
              <a:spcBef>
                <a:spcPts val="1000"/>
              </a:spcBef>
              <a:spcAft>
                <a:spcPts val="0"/>
              </a:spcAft>
              <a:buClr>
                <a:schemeClr val="accent1"/>
              </a:buClr>
              <a:buSzPts val="1800"/>
              <a:buChar char="■"/>
              <a:defRPr/>
            </a:lvl6pPr>
            <a:lvl7pPr indent="-342900" lvl="6" marL="3200400" rtl="0" algn="l">
              <a:lnSpc>
                <a:spcPct val="90000"/>
              </a:lnSpc>
              <a:spcBef>
                <a:spcPts val="1000"/>
              </a:spcBef>
              <a:spcAft>
                <a:spcPts val="0"/>
              </a:spcAft>
              <a:buClr>
                <a:schemeClr val="accent1"/>
              </a:buClr>
              <a:buSzPts val="1800"/>
              <a:buChar char="●"/>
              <a:defRPr/>
            </a:lvl7pPr>
            <a:lvl8pPr indent="-342900" lvl="7" marL="3657600" rtl="0" algn="l">
              <a:lnSpc>
                <a:spcPct val="90000"/>
              </a:lnSpc>
              <a:spcBef>
                <a:spcPts val="1000"/>
              </a:spcBef>
              <a:spcAft>
                <a:spcPts val="0"/>
              </a:spcAft>
              <a:buClr>
                <a:schemeClr val="accent1"/>
              </a:buClr>
              <a:buSzPts val="1800"/>
              <a:buChar char="○"/>
              <a:defRPr/>
            </a:lvl8pPr>
            <a:lvl9pPr indent="-342900" lvl="8" marL="4114800" rtl="0" algn="l">
              <a:lnSpc>
                <a:spcPct val="90000"/>
              </a:lnSpc>
              <a:spcBef>
                <a:spcPts val="1000"/>
              </a:spcBef>
              <a:spcAft>
                <a:spcPts val="0"/>
              </a:spcAft>
              <a:buClr>
                <a:schemeClr val="accent1"/>
              </a:buClr>
              <a:buSzPts val="1800"/>
              <a:buChar char="■"/>
              <a:defRPr/>
            </a:lvl9pPr>
          </a:lstStyle>
          <a:p/>
        </p:txBody>
      </p:sp>
      <p:sp>
        <p:nvSpPr>
          <p:cNvPr id="71" name="Google Shape;71;p11"/>
          <p:cNvSpPr txBox="1"/>
          <p:nvPr>
            <p:ph idx="12" type="sldNum"/>
          </p:nvPr>
        </p:nvSpPr>
        <p:spPr>
          <a:xfrm>
            <a:off x="5892800" y="6172200"/>
            <a:ext cx="2844900" cy="368400"/>
          </a:xfrm>
          <a:prstGeom prst="rect">
            <a:avLst/>
          </a:prstGeom>
          <a:noFill/>
          <a:ln>
            <a:noFill/>
          </a:ln>
        </p:spPr>
        <p:txBody>
          <a:bodyPr anchorCtr="0" anchor="ctr" bIns="45700" lIns="45700" spcFirstLastPara="1" rIns="45700" wrap="square" tIns="45700">
            <a:noAutofit/>
          </a:bodyPr>
          <a:lstStyle>
            <a:lvl1pPr indent="0" lvl="0" marL="0" rtl="0" algn="r">
              <a:lnSpc>
                <a:spcPct val="100000"/>
              </a:lnSpc>
              <a:spcBef>
                <a:spcPts val="0"/>
              </a:spcBef>
              <a:spcAft>
                <a:spcPts val="0"/>
              </a:spcAft>
              <a:buClr>
                <a:srgbClr val="000000"/>
              </a:buClr>
              <a:buSzPts val="1200"/>
              <a:buFont typeface="Arial"/>
              <a:buNone/>
              <a:defRPr sz="1200"/>
            </a:lvl1pPr>
            <a:lvl2pPr indent="0" lvl="1" marL="0" rtl="0" algn="r">
              <a:lnSpc>
                <a:spcPct val="100000"/>
              </a:lnSpc>
              <a:spcBef>
                <a:spcPts val="0"/>
              </a:spcBef>
              <a:spcAft>
                <a:spcPts val="0"/>
              </a:spcAft>
              <a:buClr>
                <a:srgbClr val="000000"/>
              </a:buClr>
              <a:buSzPts val="1200"/>
              <a:buFont typeface="Arial"/>
              <a:buNone/>
              <a:defRPr sz="1200"/>
            </a:lvl2pPr>
            <a:lvl3pPr indent="0" lvl="2" marL="0" rtl="0" algn="r">
              <a:lnSpc>
                <a:spcPct val="100000"/>
              </a:lnSpc>
              <a:spcBef>
                <a:spcPts val="0"/>
              </a:spcBef>
              <a:spcAft>
                <a:spcPts val="0"/>
              </a:spcAft>
              <a:buClr>
                <a:srgbClr val="000000"/>
              </a:buClr>
              <a:buSzPts val="1200"/>
              <a:buFont typeface="Arial"/>
              <a:buNone/>
              <a:defRPr sz="1200"/>
            </a:lvl3pPr>
            <a:lvl4pPr indent="0" lvl="3" marL="0" rtl="0" algn="r">
              <a:lnSpc>
                <a:spcPct val="100000"/>
              </a:lnSpc>
              <a:spcBef>
                <a:spcPts val="0"/>
              </a:spcBef>
              <a:spcAft>
                <a:spcPts val="0"/>
              </a:spcAft>
              <a:buClr>
                <a:srgbClr val="000000"/>
              </a:buClr>
              <a:buSzPts val="1200"/>
              <a:buFont typeface="Arial"/>
              <a:buNone/>
              <a:defRPr sz="1200"/>
            </a:lvl4pPr>
            <a:lvl5pPr indent="0" lvl="4" marL="0" rtl="0" algn="r">
              <a:lnSpc>
                <a:spcPct val="100000"/>
              </a:lnSpc>
              <a:spcBef>
                <a:spcPts val="0"/>
              </a:spcBef>
              <a:spcAft>
                <a:spcPts val="0"/>
              </a:spcAft>
              <a:buClr>
                <a:srgbClr val="000000"/>
              </a:buClr>
              <a:buSzPts val="1200"/>
              <a:buFont typeface="Arial"/>
              <a:buNone/>
              <a:defRPr sz="1200"/>
            </a:lvl5pPr>
            <a:lvl6pPr indent="0" lvl="5" marL="0" rtl="0" algn="r">
              <a:lnSpc>
                <a:spcPct val="100000"/>
              </a:lnSpc>
              <a:spcBef>
                <a:spcPts val="0"/>
              </a:spcBef>
              <a:spcAft>
                <a:spcPts val="0"/>
              </a:spcAft>
              <a:buClr>
                <a:srgbClr val="000000"/>
              </a:buClr>
              <a:buSzPts val="1200"/>
              <a:buFont typeface="Arial"/>
              <a:buNone/>
              <a:defRPr sz="1200"/>
            </a:lvl6pPr>
            <a:lvl7pPr indent="0" lvl="6" marL="0" rtl="0" algn="r">
              <a:lnSpc>
                <a:spcPct val="100000"/>
              </a:lnSpc>
              <a:spcBef>
                <a:spcPts val="0"/>
              </a:spcBef>
              <a:spcAft>
                <a:spcPts val="0"/>
              </a:spcAft>
              <a:buClr>
                <a:srgbClr val="000000"/>
              </a:buClr>
              <a:buSzPts val="1200"/>
              <a:buFont typeface="Arial"/>
              <a:buNone/>
              <a:defRPr sz="1200"/>
            </a:lvl7pPr>
            <a:lvl8pPr indent="0" lvl="7" marL="0" rtl="0" algn="r">
              <a:lnSpc>
                <a:spcPct val="100000"/>
              </a:lnSpc>
              <a:spcBef>
                <a:spcPts val="0"/>
              </a:spcBef>
              <a:spcAft>
                <a:spcPts val="0"/>
              </a:spcAft>
              <a:buClr>
                <a:srgbClr val="000000"/>
              </a:buClr>
              <a:buSzPts val="1200"/>
              <a:buFont typeface="Arial"/>
              <a:buNone/>
              <a:defRPr sz="1200"/>
            </a:lvl8pPr>
            <a:lvl9pPr indent="0" lvl="8" marL="0" rtl="0" algn="r">
              <a:lnSpc>
                <a:spcPct val="100000"/>
              </a:lnSpc>
              <a:spcBef>
                <a:spcPts val="0"/>
              </a:spcBef>
              <a:spcAft>
                <a:spcPts val="0"/>
              </a:spcAft>
              <a:buClr>
                <a:srgbClr val="000000"/>
              </a:buClr>
              <a:buSzPts val="1200"/>
              <a:buFont typeface="Arial"/>
              <a:buNone/>
              <a:defRPr sz="1200"/>
            </a:lvl9pPr>
          </a:lstStyle>
          <a:p>
            <a:pPr indent="0" lvl="0" marL="0" rtl="0" algn="r">
              <a:spcBef>
                <a:spcPts val="0"/>
              </a:spcBef>
              <a:spcAft>
                <a:spcPts val="0"/>
              </a:spcAft>
              <a:buNone/>
            </a:pPr>
            <a:fld id="{00000000-1234-1234-1234-123412341234}" type="slidenum">
              <a:rPr lang="en-GB"/>
              <a:t>‹#›</a:t>
            </a:fld>
            <a:endParaRPr sz="14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0" name="Shape 20"/>
        <p:cNvGrpSpPr/>
        <p:nvPr/>
      </p:nvGrpSpPr>
      <p:grpSpPr>
        <a:xfrm>
          <a:off x="0" y="0"/>
          <a:ext cx="0" cy="0"/>
          <a:chOff x="0" y="0"/>
          <a:chExt cx="0" cy="0"/>
        </a:xfrm>
      </p:grpSpPr>
      <p:sp>
        <p:nvSpPr>
          <p:cNvPr id="21" name="Google Shape;21;p3"/>
          <p:cNvSpPr txBox="1"/>
          <p:nvPr>
            <p:ph type="title"/>
          </p:nvPr>
        </p:nvSpPr>
        <p:spPr>
          <a:xfrm>
            <a:off x="394855" y="365125"/>
            <a:ext cx="10958945" cy="1386402"/>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chemeClr val="accent1"/>
              </a:buClr>
              <a:buSzPts val="3200"/>
              <a:buFont typeface="Arial"/>
              <a:buNone/>
              <a:defRPr b="0" i="0" sz="3200" u="none" cap="none" strike="noStrike">
                <a:solidFill>
                  <a:schemeClr val="accen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2" name="Google Shape;22;p3"/>
          <p:cNvSpPr txBox="1"/>
          <p:nvPr>
            <p:ph idx="1" type="body"/>
          </p:nvPr>
        </p:nvSpPr>
        <p:spPr>
          <a:xfrm>
            <a:off x="394854" y="1835456"/>
            <a:ext cx="10958945" cy="435133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Arial"/>
                <a:ea typeface="Arial"/>
                <a:cs typeface="Arial"/>
                <a:sym typeface="Arial"/>
              </a:defRPr>
            </a:lvl1pPr>
            <a:lvl2pPr indent="-381000" lvl="1" marL="914400" marR="0" rtl="0" algn="l">
              <a:lnSpc>
                <a:spcPct val="90000"/>
              </a:lnSpc>
              <a:spcBef>
                <a:spcPts val="500"/>
              </a:spcBef>
              <a:spcAft>
                <a:spcPts val="0"/>
              </a:spcAft>
              <a:buClr>
                <a:schemeClr val="accent2"/>
              </a:buClr>
              <a:buSzPts val="2400"/>
              <a:buFont typeface="Arial"/>
              <a:buChar char="•"/>
              <a:defRPr b="0" i="0" sz="2400" u="none" cap="none" strike="noStrike">
                <a:solidFill>
                  <a:schemeClr val="accent2"/>
                </a:solidFill>
                <a:latin typeface="Arial"/>
                <a:ea typeface="Arial"/>
                <a:cs typeface="Arial"/>
                <a:sym typeface="Arial"/>
              </a:defRPr>
            </a:lvl2pPr>
            <a:lvl3pPr indent="-355600" lvl="2" marL="1371600" marR="0" rtl="0" algn="l">
              <a:lnSpc>
                <a:spcPct val="90000"/>
              </a:lnSpc>
              <a:spcBef>
                <a:spcPts val="500"/>
              </a:spcBef>
              <a:spcAft>
                <a:spcPts val="0"/>
              </a:spcAft>
              <a:buClr>
                <a:schemeClr val="accent1"/>
              </a:buClr>
              <a:buSzPts val="2000"/>
              <a:buFont typeface="Arial"/>
              <a:buChar char="•"/>
              <a:defRPr b="0" i="0" sz="2000" u="none" cap="none" strike="noStrike">
                <a:solidFill>
                  <a:schemeClr val="accent1"/>
                </a:solidFill>
                <a:latin typeface="Arial"/>
                <a:ea typeface="Arial"/>
                <a:cs typeface="Arial"/>
                <a:sym typeface="Arial"/>
              </a:defRPr>
            </a:lvl3pPr>
            <a:lvl4pPr indent="-342900" lvl="3" marL="1828800" marR="0" rtl="0" algn="l">
              <a:lnSpc>
                <a:spcPct val="90000"/>
              </a:lnSpc>
              <a:spcBef>
                <a:spcPts val="500"/>
              </a:spcBef>
              <a:spcAft>
                <a:spcPts val="0"/>
              </a:spcAft>
              <a:buClr>
                <a:schemeClr val="accent2"/>
              </a:buClr>
              <a:buSzPts val="1800"/>
              <a:buFont typeface="Arial"/>
              <a:buChar char="•"/>
              <a:defRPr b="0" i="0" sz="1800" u="none" cap="none" strike="noStrike">
                <a:solidFill>
                  <a:schemeClr val="accent2"/>
                </a:solidFill>
                <a:latin typeface="Arial"/>
                <a:ea typeface="Arial"/>
                <a:cs typeface="Arial"/>
                <a:sym typeface="Arial"/>
              </a:defRPr>
            </a:lvl4pPr>
            <a:lvl5pPr indent="-342900" lvl="4" marL="2286000" marR="0" rtl="0" algn="l">
              <a:lnSpc>
                <a:spcPct val="90000"/>
              </a:lnSpc>
              <a:spcBef>
                <a:spcPts val="500"/>
              </a:spcBef>
              <a:spcAft>
                <a:spcPts val="0"/>
              </a:spcAft>
              <a:buClr>
                <a:schemeClr val="accent1"/>
              </a:buClr>
              <a:buSzPts val="1800"/>
              <a:buFont typeface="Arial"/>
              <a:buChar char="•"/>
              <a:defRPr b="0" i="0" sz="18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p:cSld name="Blank">
    <p:spTree>
      <p:nvGrpSpPr>
        <p:cNvPr id="23" name="Shape 23"/>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General 2">
  <p:cSld name="General 2">
    <p:spTree>
      <p:nvGrpSpPr>
        <p:cNvPr id="24" name="Shape 24"/>
        <p:cNvGrpSpPr/>
        <p:nvPr/>
      </p:nvGrpSpPr>
      <p:grpSpPr>
        <a:xfrm>
          <a:off x="0" y="0"/>
          <a:ext cx="0" cy="0"/>
          <a:chOff x="0" y="0"/>
          <a:chExt cx="0" cy="0"/>
        </a:xfrm>
      </p:grpSpPr>
      <p:sp>
        <p:nvSpPr>
          <p:cNvPr id="25" name="Google Shape;25;p5"/>
          <p:cNvSpPr/>
          <p:nvPr>
            <p:ph idx="2" type="pic"/>
          </p:nvPr>
        </p:nvSpPr>
        <p:spPr>
          <a:xfrm>
            <a:off x="8538694" y="149783"/>
            <a:ext cx="3432287" cy="2870315"/>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6" name="Google Shape;26;p5"/>
          <p:cNvSpPr/>
          <p:nvPr>
            <p:ph idx="3" type="pic"/>
          </p:nvPr>
        </p:nvSpPr>
        <p:spPr>
          <a:xfrm>
            <a:off x="8538694" y="3161293"/>
            <a:ext cx="3432287" cy="2647081"/>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7" name="Google Shape;27;p5"/>
          <p:cNvSpPr txBox="1"/>
          <p:nvPr>
            <p:ph idx="1" type="body"/>
          </p:nvPr>
        </p:nvSpPr>
        <p:spPr>
          <a:xfrm>
            <a:off x="142745" y="149782"/>
            <a:ext cx="8267161" cy="6283217"/>
          </a:xfrm>
          <a:prstGeom prst="rect">
            <a:avLst/>
          </a:prstGeom>
          <a:solidFill>
            <a:schemeClr val="lt2"/>
          </a:solid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Arial"/>
                <a:ea typeface="Arial"/>
                <a:cs typeface="Arial"/>
                <a:sym typeface="Arial"/>
              </a:defRPr>
            </a:lvl1pPr>
            <a:lvl2pPr indent="-381000" lvl="1" marL="914400" marR="0" rtl="0" algn="l">
              <a:lnSpc>
                <a:spcPct val="90000"/>
              </a:lnSpc>
              <a:spcBef>
                <a:spcPts val="500"/>
              </a:spcBef>
              <a:spcAft>
                <a:spcPts val="0"/>
              </a:spcAft>
              <a:buClr>
                <a:schemeClr val="accent2"/>
              </a:buClr>
              <a:buSzPts val="2400"/>
              <a:buFont typeface="Arial"/>
              <a:buChar char="•"/>
              <a:defRPr b="0" i="0" sz="2400" u="none" cap="none" strike="noStrike">
                <a:solidFill>
                  <a:schemeClr val="accent2"/>
                </a:solidFill>
                <a:latin typeface="Arial"/>
                <a:ea typeface="Arial"/>
                <a:cs typeface="Arial"/>
                <a:sym typeface="Arial"/>
              </a:defRPr>
            </a:lvl2pPr>
            <a:lvl3pPr indent="-355600" lvl="2" marL="1371600" marR="0" rtl="0" algn="l">
              <a:lnSpc>
                <a:spcPct val="90000"/>
              </a:lnSpc>
              <a:spcBef>
                <a:spcPts val="500"/>
              </a:spcBef>
              <a:spcAft>
                <a:spcPts val="0"/>
              </a:spcAft>
              <a:buClr>
                <a:schemeClr val="accent1"/>
              </a:buClr>
              <a:buSzPts val="2000"/>
              <a:buFont typeface="Arial"/>
              <a:buChar char="•"/>
              <a:defRPr b="0" i="0" sz="2000" u="none" cap="none" strike="noStrike">
                <a:solidFill>
                  <a:schemeClr val="accent1"/>
                </a:solidFill>
                <a:latin typeface="Arial"/>
                <a:ea typeface="Arial"/>
                <a:cs typeface="Arial"/>
                <a:sym typeface="Arial"/>
              </a:defRPr>
            </a:lvl3pPr>
            <a:lvl4pPr indent="-342900" lvl="3" marL="1828800" marR="0" rtl="0" algn="l">
              <a:lnSpc>
                <a:spcPct val="90000"/>
              </a:lnSpc>
              <a:spcBef>
                <a:spcPts val="500"/>
              </a:spcBef>
              <a:spcAft>
                <a:spcPts val="0"/>
              </a:spcAft>
              <a:buClr>
                <a:schemeClr val="accent2"/>
              </a:buClr>
              <a:buSzPts val="1800"/>
              <a:buFont typeface="Arial"/>
              <a:buChar char="•"/>
              <a:defRPr b="0" i="0" sz="1800" u="none" cap="none" strike="noStrike">
                <a:solidFill>
                  <a:schemeClr val="accent2"/>
                </a:solidFill>
                <a:latin typeface="Arial"/>
                <a:ea typeface="Arial"/>
                <a:cs typeface="Arial"/>
                <a:sym typeface="Arial"/>
              </a:defRPr>
            </a:lvl4pPr>
            <a:lvl5pPr indent="-342900" lvl="4" marL="2286000" marR="0" rtl="0" algn="l">
              <a:lnSpc>
                <a:spcPct val="90000"/>
              </a:lnSpc>
              <a:spcBef>
                <a:spcPts val="500"/>
              </a:spcBef>
              <a:spcAft>
                <a:spcPts val="0"/>
              </a:spcAft>
              <a:buClr>
                <a:schemeClr val="accent1"/>
              </a:buClr>
              <a:buSzPts val="1800"/>
              <a:buFont typeface="Arial"/>
              <a:buChar char="•"/>
              <a:defRPr b="0" i="0" sz="18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Final slide">
  <p:cSld name="Final slide">
    <p:spTree>
      <p:nvGrpSpPr>
        <p:cNvPr id="28" name="Shape 28"/>
        <p:cNvGrpSpPr/>
        <p:nvPr/>
      </p:nvGrpSpPr>
      <p:grpSpPr>
        <a:xfrm>
          <a:off x="0" y="0"/>
          <a:ext cx="0" cy="0"/>
          <a:chOff x="0" y="0"/>
          <a:chExt cx="0" cy="0"/>
        </a:xfrm>
      </p:grpSpPr>
      <p:sp>
        <p:nvSpPr>
          <p:cNvPr id="29" name="Google Shape;29;p6"/>
          <p:cNvSpPr/>
          <p:nvPr/>
        </p:nvSpPr>
        <p:spPr>
          <a:xfrm>
            <a:off x="122656" y="103033"/>
            <a:ext cx="7895389" cy="2318199"/>
          </a:xfrm>
          <a:prstGeom prst="rect">
            <a:avLst/>
          </a:prstGeom>
          <a:solidFill>
            <a:schemeClr val="lt2">
              <a:alpha val="15686"/>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0" name="Google Shape;30;p6"/>
          <p:cNvSpPr/>
          <p:nvPr/>
        </p:nvSpPr>
        <p:spPr>
          <a:xfrm>
            <a:off x="122655" y="2482998"/>
            <a:ext cx="7895388" cy="3944933"/>
          </a:xfrm>
          <a:prstGeom prst="rect">
            <a:avLst/>
          </a:prstGeom>
          <a:solidFill>
            <a:schemeClr val="accent1">
              <a:alpha val="15686"/>
            </a:schemeClr>
          </a:solidFill>
          <a:ln>
            <a:noFill/>
          </a:ln>
        </p:spPr>
        <p:txBody>
          <a:bodyPr anchorCtr="0" anchor="ctr" bIns="45700" lIns="91425" spcFirstLastPara="1" rIns="91425" wrap="square" tIns="45700">
            <a:noAutofit/>
          </a:bodyPr>
          <a:lstStyle/>
          <a:p>
            <a:pPr indent="0" lvl="0" marL="0" marR="0" rtl="0" algn="l">
              <a:lnSpc>
                <a:spcPct val="122222"/>
              </a:lnSpc>
              <a:spcBef>
                <a:spcPts val="0"/>
              </a:spcBef>
              <a:spcAft>
                <a:spcPts val="0"/>
              </a:spcAft>
              <a:buNone/>
            </a:pPr>
            <a:r>
              <a:t/>
            </a:r>
            <a:endParaRPr i="0" sz="1800">
              <a:solidFill>
                <a:schemeClr val="accent1"/>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Final slide">
  <p:cSld name="1_Final slide">
    <p:spTree>
      <p:nvGrpSpPr>
        <p:cNvPr id="31" name="Shape 31"/>
        <p:cNvGrpSpPr/>
        <p:nvPr/>
      </p:nvGrpSpPr>
      <p:grpSpPr>
        <a:xfrm>
          <a:off x="0" y="0"/>
          <a:ext cx="0" cy="0"/>
          <a:chOff x="0" y="0"/>
          <a:chExt cx="0" cy="0"/>
        </a:xfrm>
      </p:grpSpPr>
      <p:sp>
        <p:nvSpPr>
          <p:cNvPr id="32" name="Google Shape;32;p7"/>
          <p:cNvSpPr/>
          <p:nvPr/>
        </p:nvSpPr>
        <p:spPr>
          <a:xfrm>
            <a:off x="122656" y="103033"/>
            <a:ext cx="7895389" cy="2318199"/>
          </a:xfrm>
          <a:prstGeom prst="rect">
            <a:avLst/>
          </a:prstGeom>
          <a:solidFill>
            <a:schemeClr val="lt2">
              <a:alpha val="15686"/>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3" name="Google Shape;33;p7"/>
          <p:cNvSpPr/>
          <p:nvPr/>
        </p:nvSpPr>
        <p:spPr>
          <a:xfrm>
            <a:off x="122654" y="2482998"/>
            <a:ext cx="2742767" cy="3944933"/>
          </a:xfrm>
          <a:prstGeom prst="rect">
            <a:avLst/>
          </a:prstGeom>
          <a:solidFill>
            <a:schemeClr val="accent1">
              <a:alpha val="15686"/>
            </a:schemeClr>
          </a:solidFill>
          <a:ln>
            <a:noFill/>
          </a:ln>
        </p:spPr>
        <p:txBody>
          <a:bodyPr anchorCtr="0" anchor="ctr" bIns="45700" lIns="91425" spcFirstLastPara="1" rIns="91425" wrap="square" tIns="45700">
            <a:noAutofit/>
          </a:bodyPr>
          <a:lstStyle/>
          <a:p>
            <a:pPr indent="0" lvl="0" marL="0" marR="0" rtl="0" algn="l">
              <a:lnSpc>
                <a:spcPct val="122222"/>
              </a:lnSpc>
              <a:spcBef>
                <a:spcPts val="0"/>
              </a:spcBef>
              <a:spcAft>
                <a:spcPts val="0"/>
              </a:spcAft>
              <a:buNone/>
            </a:pPr>
            <a:r>
              <a:t/>
            </a:r>
            <a:endParaRPr i="0" sz="1800">
              <a:solidFill>
                <a:schemeClr val="accent1"/>
              </a:solidFill>
              <a:latin typeface="Arial"/>
              <a:ea typeface="Arial"/>
              <a:cs typeface="Arial"/>
              <a:sym typeface="Arial"/>
            </a:endParaRPr>
          </a:p>
        </p:txBody>
      </p:sp>
      <p:sp>
        <p:nvSpPr>
          <p:cNvPr id="34" name="Google Shape;34;p7"/>
          <p:cNvSpPr txBox="1"/>
          <p:nvPr/>
        </p:nvSpPr>
        <p:spPr>
          <a:xfrm>
            <a:off x="117625" y="889357"/>
            <a:ext cx="7900420"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GB" sz="3200">
                <a:solidFill>
                  <a:schemeClr val="accent1"/>
                </a:solidFill>
                <a:latin typeface="Arial"/>
                <a:ea typeface="Arial"/>
                <a:cs typeface="Arial"/>
                <a:sym typeface="Arial"/>
              </a:rPr>
              <a:t>Graphics</a:t>
            </a:r>
            <a:endParaRPr/>
          </a:p>
        </p:txBody>
      </p:sp>
      <p:pic>
        <p:nvPicPr>
          <p:cNvPr id="35" name="Google Shape;35;p7"/>
          <p:cNvPicPr preferRelativeResize="0"/>
          <p:nvPr/>
        </p:nvPicPr>
        <p:blipFill rotWithShape="1">
          <a:blip r:embed="rId2">
            <a:alphaModFix/>
          </a:blip>
          <a:srcRect b="66249" l="18396" r="70802" t="22949"/>
          <a:stretch/>
        </p:blipFill>
        <p:spPr>
          <a:xfrm>
            <a:off x="508646" y="5335718"/>
            <a:ext cx="764327" cy="764327"/>
          </a:xfrm>
          <a:prstGeom prst="ellipse">
            <a:avLst/>
          </a:prstGeom>
          <a:noFill/>
          <a:ln>
            <a:noFill/>
          </a:ln>
        </p:spPr>
      </p:pic>
      <p:pic>
        <p:nvPicPr>
          <p:cNvPr id="36" name="Google Shape;36;p7"/>
          <p:cNvPicPr preferRelativeResize="0"/>
          <p:nvPr/>
        </p:nvPicPr>
        <p:blipFill rotWithShape="1">
          <a:blip r:embed="rId2">
            <a:alphaModFix/>
          </a:blip>
          <a:srcRect b="66249" l="31485" r="57712" t="22949"/>
          <a:stretch/>
        </p:blipFill>
        <p:spPr>
          <a:xfrm>
            <a:off x="1854541" y="5335718"/>
            <a:ext cx="764327" cy="764327"/>
          </a:xfrm>
          <a:prstGeom prst="ellipse">
            <a:avLst/>
          </a:prstGeom>
          <a:noFill/>
          <a:ln>
            <a:noFill/>
          </a:ln>
        </p:spPr>
      </p:pic>
      <p:pic>
        <p:nvPicPr>
          <p:cNvPr id="37" name="Google Shape;37;p7"/>
          <p:cNvPicPr preferRelativeResize="0"/>
          <p:nvPr/>
        </p:nvPicPr>
        <p:blipFill rotWithShape="1">
          <a:blip r:embed="rId3">
            <a:alphaModFix/>
          </a:blip>
          <a:srcRect b="0" l="0" r="0" t="0"/>
          <a:stretch/>
        </p:blipFill>
        <p:spPr>
          <a:xfrm>
            <a:off x="490580" y="4134893"/>
            <a:ext cx="819915" cy="819914"/>
          </a:xfrm>
          <a:prstGeom prst="rect">
            <a:avLst/>
          </a:prstGeom>
          <a:noFill/>
          <a:ln>
            <a:noFill/>
          </a:ln>
        </p:spPr>
      </p:pic>
      <p:pic>
        <p:nvPicPr>
          <p:cNvPr id="38" name="Google Shape;38;p7"/>
          <p:cNvPicPr preferRelativeResize="0"/>
          <p:nvPr/>
        </p:nvPicPr>
        <p:blipFill rotWithShape="1">
          <a:blip r:embed="rId4">
            <a:alphaModFix/>
          </a:blip>
          <a:srcRect b="0" l="0" r="0" t="0"/>
          <a:stretch/>
        </p:blipFill>
        <p:spPr>
          <a:xfrm>
            <a:off x="490580" y="2947885"/>
            <a:ext cx="782392" cy="806101"/>
          </a:xfrm>
          <a:prstGeom prst="rect">
            <a:avLst/>
          </a:prstGeom>
          <a:noFill/>
          <a:ln>
            <a:noFill/>
          </a:ln>
        </p:spPr>
      </p:pic>
      <p:pic>
        <p:nvPicPr>
          <p:cNvPr id="39" name="Google Shape;39;p7"/>
          <p:cNvPicPr preferRelativeResize="0"/>
          <p:nvPr/>
        </p:nvPicPr>
        <p:blipFill rotWithShape="1">
          <a:blip r:embed="rId5">
            <a:alphaModFix/>
          </a:blip>
          <a:srcRect b="0" l="0" r="0" t="0"/>
          <a:stretch/>
        </p:blipFill>
        <p:spPr>
          <a:xfrm>
            <a:off x="1566619" y="2877119"/>
            <a:ext cx="1189064" cy="1105958"/>
          </a:xfrm>
          <a:prstGeom prst="rect">
            <a:avLst/>
          </a:prstGeom>
          <a:noFill/>
          <a:ln>
            <a:noFill/>
          </a:ln>
        </p:spPr>
      </p:pic>
      <p:pic>
        <p:nvPicPr>
          <p:cNvPr id="40" name="Google Shape;40;p7"/>
          <p:cNvPicPr preferRelativeResize="0"/>
          <p:nvPr/>
        </p:nvPicPr>
        <p:blipFill rotWithShape="1">
          <a:blip r:embed="rId6">
            <a:alphaModFix/>
          </a:blip>
          <a:srcRect b="0" l="0" r="0" t="0"/>
          <a:stretch/>
        </p:blipFill>
        <p:spPr>
          <a:xfrm>
            <a:off x="1740948" y="4284711"/>
            <a:ext cx="840405" cy="707232"/>
          </a:xfrm>
          <a:prstGeom prst="rect">
            <a:avLst/>
          </a:prstGeom>
          <a:noFill/>
          <a:ln>
            <a:noFill/>
          </a:ln>
        </p:spPr>
      </p:pic>
      <p:pic>
        <p:nvPicPr>
          <p:cNvPr id="41" name="Google Shape;41;p7"/>
          <p:cNvPicPr preferRelativeResize="0"/>
          <p:nvPr/>
        </p:nvPicPr>
        <p:blipFill rotWithShape="1">
          <a:blip r:embed="rId7">
            <a:alphaModFix/>
          </a:blip>
          <a:srcRect b="0" l="0" r="0" t="0"/>
          <a:stretch/>
        </p:blipFill>
        <p:spPr>
          <a:xfrm>
            <a:off x="3244633" y="2877119"/>
            <a:ext cx="816379" cy="833798"/>
          </a:xfrm>
          <a:prstGeom prst="rect">
            <a:avLst/>
          </a:prstGeom>
          <a:noFill/>
          <a:ln>
            <a:noFill/>
          </a:ln>
        </p:spPr>
      </p:pic>
      <p:pic>
        <p:nvPicPr>
          <p:cNvPr id="42" name="Google Shape;42;p7"/>
          <p:cNvPicPr preferRelativeResize="0"/>
          <p:nvPr/>
        </p:nvPicPr>
        <p:blipFill rotWithShape="1">
          <a:blip r:embed="rId8">
            <a:alphaModFix/>
          </a:blip>
          <a:srcRect b="0" l="0" r="0" t="0"/>
          <a:stretch/>
        </p:blipFill>
        <p:spPr>
          <a:xfrm>
            <a:off x="3186136" y="4242793"/>
            <a:ext cx="1076038" cy="698296"/>
          </a:xfrm>
          <a:prstGeom prst="rect">
            <a:avLst/>
          </a:prstGeom>
          <a:noFill/>
          <a:ln>
            <a:noFill/>
          </a:ln>
        </p:spPr>
      </p:pic>
      <p:pic>
        <p:nvPicPr>
          <p:cNvPr id="43" name="Google Shape;43;p7"/>
          <p:cNvPicPr preferRelativeResize="0"/>
          <p:nvPr/>
        </p:nvPicPr>
        <p:blipFill rotWithShape="1">
          <a:blip r:embed="rId9">
            <a:alphaModFix/>
          </a:blip>
          <a:srcRect b="0" l="0" r="0" t="0"/>
          <a:stretch/>
        </p:blipFill>
        <p:spPr>
          <a:xfrm>
            <a:off x="5953453" y="2811312"/>
            <a:ext cx="1104900" cy="1041400"/>
          </a:xfrm>
          <a:prstGeom prst="rect">
            <a:avLst/>
          </a:prstGeom>
          <a:noFill/>
          <a:ln>
            <a:noFill/>
          </a:ln>
        </p:spPr>
      </p:pic>
      <p:pic>
        <p:nvPicPr>
          <p:cNvPr id="44" name="Google Shape;44;p7"/>
          <p:cNvPicPr preferRelativeResize="0"/>
          <p:nvPr/>
        </p:nvPicPr>
        <p:blipFill rotWithShape="1">
          <a:blip r:embed="rId10">
            <a:alphaModFix/>
          </a:blip>
          <a:srcRect b="0" l="0" r="0" t="0"/>
          <a:stretch/>
        </p:blipFill>
        <p:spPr>
          <a:xfrm>
            <a:off x="3002376" y="5098925"/>
            <a:ext cx="1371600" cy="1206500"/>
          </a:xfrm>
          <a:prstGeom prst="rect">
            <a:avLst/>
          </a:prstGeom>
          <a:noFill/>
          <a:ln>
            <a:noFill/>
          </a:ln>
        </p:spPr>
      </p:pic>
      <p:pic>
        <p:nvPicPr>
          <p:cNvPr id="45" name="Google Shape;45;p7"/>
          <p:cNvPicPr preferRelativeResize="0"/>
          <p:nvPr/>
        </p:nvPicPr>
        <p:blipFill rotWithShape="1">
          <a:blip r:embed="rId11">
            <a:alphaModFix/>
          </a:blip>
          <a:srcRect b="0" l="0" r="0" t="0"/>
          <a:stretch/>
        </p:blipFill>
        <p:spPr>
          <a:xfrm>
            <a:off x="4373976" y="3994025"/>
            <a:ext cx="1244600" cy="1104900"/>
          </a:xfrm>
          <a:prstGeom prst="rect">
            <a:avLst/>
          </a:prstGeom>
          <a:noFill/>
          <a:ln>
            <a:noFill/>
          </a:ln>
        </p:spPr>
      </p:pic>
      <p:pic>
        <p:nvPicPr>
          <p:cNvPr id="46" name="Google Shape;46;p7"/>
          <p:cNvPicPr preferRelativeResize="0"/>
          <p:nvPr/>
        </p:nvPicPr>
        <p:blipFill rotWithShape="1">
          <a:blip r:embed="rId12">
            <a:alphaModFix/>
          </a:blip>
          <a:srcRect b="0" l="0" r="0" t="0"/>
          <a:stretch/>
        </p:blipFill>
        <p:spPr>
          <a:xfrm>
            <a:off x="4440222" y="2724721"/>
            <a:ext cx="1270000" cy="1181100"/>
          </a:xfrm>
          <a:prstGeom prst="rect">
            <a:avLst/>
          </a:prstGeom>
          <a:noFill/>
          <a:ln>
            <a:noFill/>
          </a:ln>
        </p:spPr>
      </p:pic>
      <p:pic>
        <p:nvPicPr>
          <p:cNvPr id="47" name="Google Shape;47;p7"/>
          <p:cNvPicPr preferRelativeResize="0"/>
          <p:nvPr/>
        </p:nvPicPr>
        <p:blipFill rotWithShape="1">
          <a:blip r:embed="rId13">
            <a:alphaModFix/>
          </a:blip>
          <a:srcRect b="0" l="0" r="0" t="0"/>
          <a:stretch/>
        </p:blipFill>
        <p:spPr>
          <a:xfrm>
            <a:off x="5786175" y="4134893"/>
            <a:ext cx="1574800" cy="10287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slide Blue">
  <p:cSld name="2_Title slide Blue">
    <p:spTree>
      <p:nvGrpSpPr>
        <p:cNvPr id="48" name="Shape 48"/>
        <p:cNvGrpSpPr/>
        <p:nvPr/>
      </p:nvGrpSpPr>
      <p:grpSpPr>
        <a:xfrm>
          <a:off x="0" y="0"/>
          <a:ext cx="0" cy="0"/>
          <a:chOff x="0" y="0"/>
          <a:chExt cx="0" cy="0"/>
        </a:xfrm>
      </p:grpSpPr>
      <p:sp>
        <p:nvSpPr>
          <p:cNvPr id="49" name="Google Shape;49;p8"/>
          <p:cNvSpPr/>
          <p:nvPr/>
        </p:nvSpPr>
        <p:spPr>
          <a:xfrm>
            <a:off x="-31173" y="-1"/>
            <a:ext cx="12233564" cy="6858001"/>
          </a:xfrm>
          <a:prstGeom prst="rect">
            <a:avLst/>
          </a:prstGeom>
          <a:solidFill>
            <a:schemeClr val="accent1"/>
          </a:solidFill>
          <a:ln cap="flat" cmpd="sng" w="12700">
            <a:solidFill>
              <a:srgbClr val="1C436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id="50" name="Google Shape;50;p8"/>
          <p:cNvPicPr preferRelativeResize="0"/>
          <p:nvPr/>
        </p:nvPicPr>
        <p:blipFill rotWithShape="1">
          <a:blip r:embed="rId2">
            <a:alphaModFix amt="12000"/>
          </a:blip>
          <a:srcRect b="44338" l="37376" r="43120" t="33744"/>
          <a:stretch/>
        </p:blipFill>
        <p:spPr>
          <a:xfrm>
            <a:off x="7803468" y="0"/>
            <a:ext cx="4398923" cy="2880360"/>
          </a:xfrm>
          <a:prstGeom prst="rect">
            <a:avLst/>
          </a:prstGeom>
          <a:noFill/>
          <a:ln>
            <a:noFill/>
          </a:ln>
        </p:spPr>
      </p:pic>
      <p:sp>
        <p:nvSpPr>
          <p:cNvPr id="51" name="Google Shape;51;p8"/>
          <p:cNvSpPr txBox="1"/>
          <p:nvPr/>
        </p:nvSpPr>
        <p:spPr>
          <a:xfrm>
            <a:off x="436833" y="6558892"/>
            <a:ext cx="8753583" cy="2308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GB" sz="900">
                <a:solidFill>
                  <a:srgbClr val="A5A5A5"/>
                </a:solidFill>
                <a:latin typeface="Arial"/>
                <a:ea typeface="Arial"/>
                <a:cs typeface="Arial"/>
                <a:sym typeface="Arial"/>
              </a:rPr>
              <a:t>This project is funded from the EU Horizon 2020 Research and Innovation Programme (2014-2020) under Grant Agreement No. XXXXXX</a:t>
            </a:r>
            <a:endParaRPr sz="900">
              <a:solidFill>
                <a:srgbClr val="A5A5A5"/>
              </a:solidFill>
              <a:latin typeface="Arial"/>
              <a:ea typeface="Arial"/>
              <a:cs typeface="Arial"/>
              <a:sym typeface="Arial"/>
            </a:endParaRPr>
          </a:p>
        </p:txBody>
      </p:sp>
      <p:pic>
        <p:nvPicPr>
          <p:cNvPr id="52" name="Google Shape;52;p8"/>
          <p:cNvPicPr preferRelativeResize="0"/>
          <p:nvPr/>
        </p:nvPicPr>
        <p:blipFill rotWithShape="1">
          <a:blip r:embed="rId3">
            <a:alphaModFix/>
          </a:blip>
          <a:srcRect b="0" l="0" r="0" t="0"/>
          <a:stretch/>
        </p:blipFill>
        <p:spPr>
          <a:xfrm>
            <a:off x="117440" y="6546011"/>
            <a:ext cx="319392" cy="214026"/>
          </a:xfrm>
          <a:prstGeom prst="rect">
            <a:avLst/>
          </a:prstGeom>
          <a:noFill/>
          <a:ln>
            <a:noFill/>
          </a:ln>
        </p:spPr>
      </p:pic>
      <p:sp>
        <p:nvSpPr>
          <p:cNvPr id="53" name="Google Shape;53;p8"/>
          <p:cNvSpPr txBox="1"/>
          <p:nvPr>
            <p:ph type="ctrTitle"/>
          </p:nvPr>
        </p:nvSpPr>
        <p:spPr>
          <a:xfrm>
            <a:off x="442176" y="457649"/>
            <a:ext cx="7645757" cy="1381542"/>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chemeClr val="lt1"/>
              </a:buClr>
              <a:buSzPts val="4400"/>
              <a:buFont typeface="Arial"/>
              <a:buNone/>
              <a:defRPr b="0" i="0" sz="44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4" name="Google Shape;54;p8"/>
          <p:cNvSpPr txBox="1"/>
          <p:nvPr>
            <p:ph idx="1" type="subTitle"/>
          </p:nvPr>
        </p:nvSpPr>
        <p:spPr>
          <a:xfrm>
            <a:off x="442176" y="1966421"/>
            <a:ext cx="7645757" cy="1452920"/>
          </a:xfrm>
          <a:prstGeom prst="rect">
            <a:avLst/>
          </a:prstGeom>
          <a:solidFill>
            <a:srgbClr val="F2F2F2">
              <a:alpha val="42745"/>
            </a:srgbClr>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rgbClr val="FAD5AF"/>
              </a:buClr>
              <a:buSzPts val="2400"/>
              <a:buFont typeface="Arial"/>
              <a:buNone/>
              <a:defRPr b="0" i="0" sz="2400" u="none" cap="none" strike="noStrike">
                <a:solidFill>
                  <a:srgbClr val="FAD5AF"/>
                </a:solidFill>
                <a:latin typeface="Arial"/>
                <a:ea typeface="Arial"/>
                <a:cs typeface="Arial"/>
                <a:sym typeface="Arial"/>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9pPr>
          </a:lstStyle>
          <a:p/>
        </p:txBody>
      </p:sp>
      <p:cxnSp>
        <p:nvCxnSpPr>
          <p:cNvPr id="55" name="Google Shape;55;p8"/>
          <p:cNvCxnSpPr/>
          <p:nvPr/>
        </p:nvCxnSpPr>
        <p:spPr>
          <a:xfrm>
            <a:off x="442176" y="1841679"/>
            <a:ext cx="7645757" cy="0"/>
          </a:xfrm>
          <a:prstGeom prst="straightConnector1">
            <a:avLst/>
          </a:prstGeom>
          <a:noFill/>
          <a:ln cap="flat" cmpd="sng" w="9525">
            <a:solidFill>
              <a:schemeClr val="accent2"/>
            </a:solidFill>
            <a:prstDash val="solid"/>
            <a:miter lim="800000"/>
            <a:headEnd len="sm" w="sm" type="none"/>
            <a:tailEnd len="sm" w="sm" type="none"/>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General Blue">
  <p:cSld name="2_General Blue">
    <p:spTree>
      <p:nvGrpSpPr>
        <p:cNvPr id="56" name="Shape 56"/>
        <p:cNvGrpSpPr/>
        <p:nvPr/>
      </p:nvGrpSpPr>
      <p:grpSpPr>
        <a:xfrm>
          <a:off x="0" y="0"/>
          <a:ext cx="0" cy="0"/>
          <a:chOff x="0" y="0"/>
          <a:chExt cx="0" cy="0"/>
        </a:xfrm>
      </p:grpSpPr>
      <p:sp>
        <p:nvSpPr>
          <p:cNvPr id="57" name="Google Shape;57;p9"/>
          <p:cNvSpPr/>
          <p:nvPr/>
        </p:nvSpPr>
        <p:spPr>
          <a:xfrm>
            <a:off x="-41564" y="0"/>
            <a:ext cx="12233564" cy="6858001"/>
          </a:xfrm>
          <a:prstGeom prst="rect">
            <a:avLst/>
          </a:prstGeom>
          <a:solidFill>
            <a:schemeClr val="accent1"/>
          </a:solidFill>
          <a:ln cap="flat" cmpd="sng" w="12700">
            <a:solidFill>
              <a:srgbClr val="1C436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id="58" name="Google Shape;58;p9"/>
          <p:cNvPicPr preferRelativeResize="0"/>
          <p:nvPr/>
        </p:nvPicPr>
        <p:blipFill rotWithShape="1">
          <a:blip r:embed="rId2">
            <a:alphaModFix amt="12000"/>
          </a:blip>
          <a:srcRect b="44338" l="37376" r="43120" t="33744"/>
          <a:stretch/>
        </p:blipFill>
        <p:spPr>
          <a:xfrm>
            <a:off x="7803468" y="0"/>
            <a:ext cx="4398923" cy="2880360"/>
          </a:xfrm>
          <a:prstGeom prst="rect">
            <a:avLst/>
          </a:prstGeom>
          <a:noFill/>
          <a:ln>
            <a:noFill/>
          </a:ln>
        </p:spPr>
      </p:pic>
      <p:sp>
        <p:nvSpPr>
          <p:cNvPr id="59" name="Google Shape;59;p9"/>
          <p:cNvSpPr txBox="1"/>
          <p:nvPr/>
        </p:nvSpPr>
        <p:spPr>
          <a:xfrm>
            <a:off x="436833" y="6558892"/>
            <a:ext cx="8753583" cy="2308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GB" sz="900">
                <a:solidFill>
                  <a:srgbClr val="A5A5A5"/>
                </a:solidFill>
                <a:latin typeface="Arial"/>
                <a:ea typeface="Arial"/>
                <a:cs typeface="Arial"/>
                <a:sym typeface="Arial"/>
              </a:rPr>
              <a:t>This project is funded from the EU Horizon 2020 Research and Innovation Programme (2014-2020) under Grant Agreement No. XXXXXX</a:t>
            </a:r>
            <a:endParaRPr sz="900">
              <a:solidFill>
                <a:srgbClr val="A5A5A5"/>
              </a:solidFill>
              <a:latin typeface="Arial"/>
              <a:ea typeface="Arial"/>
              <a:cs typeface="Arial"/>
              <a:sym typeface="Arial"/>
            </a:endParaRPr>
          </a:p>
        </p:txBody>
      </p:sp>
      <p:pic>
        <p:nvPicPr>
          <p:cNvPr id="60" name="Google Shape;60;p9"/>
          <p:cNvPicPr preferRelativeResize="0"/>
          <p:nvPr/>
        </p:nvPicPr>
        <p:blipFill rotWithShape="1">
          <a:blip r:embed="rId3">
            <a:alphaModFix/>
          </a:blip>
          <a:srcRect b="0" l="0" r="0" t="0"/>
          <a:stretch/>
        </p:blipFill>
        <p:spPr>
          <a:xfrm>
            <a:off x="117440" y="6546011"/>
            <a:ext cx="319392" cy="214026"/>
          </a:xfrm>
          <a:prstGeom prst="rect">
            <a:avLst/>
          </a:prstGeom>
          <a:noFill/>
          <a:ln>
            <a:noFill/>
          </a:ln>
        </p:spPr>
      </p:pic>
      <p:sp>
        <p:nvSpPr>
          <p:cNvPr id="61" name="Google Shape;61;p9"/>
          <p:cNvSpPr txBox="1"/>
          <p:nvPr/>
        </p:nvSpPr>
        <p:spPr>
          <a:xfrm>
            <a:off x="703117" y="584427"/>
            <a:ext cx="10515600" cy="138640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lt1"/>
              </a:buClr>
              <a:buSzPts val="3200"/>
              <a:buFont typeface="Arial"/>
              <a:buNone/>
            </a:pPr>
            <a:r>
              <a:rPr b="0" lang="en-GB" sz="3200">
                <a:solidFill>
                  <a:schemeClr val="lt1"/>
                </a:solidFill>
                <a:latin typeface="Arial"/>
                <a:ea typeface="Arial"/>
                <a:cs typeface="Arial"/>
                <a:sym typeface="Arial"/>
              </a:rPr>
              <a:t>Click to edit Master title style</a:t>
            </a:r>
            <a:endParaRPr/>
          </a:p>
        </p:txBody>
      </p:sp>
      <p:sp>
        <p:nvSpPr>
          <p:cNvPr id="62" name="Google Shape;62;p9"/>
          <p:cNvSpPr txBox="1"/>
          <p:nvPr>
            <p:ph idx="1" type="body"/>
          </p:nvPr>
        </p:nvSpPr>
        <p:spPr>
          <a:xfrm>
            <a:off x="817418" y="1788361"/>
            <a:ext cx="10515600" cy="435133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accent2"/>
              </a:buClr>
              <a:buSzPts val="2400"/>
              <a:buFont typeface="Arial"/>
              <a:buChar char="•"/>
              <a:defRPr b="0" i="0" sz="2400" u="none" cap="none" strike="noStrike">
                <a:solidFill>
                  <a:schemeClr val="accent2"/>
                </a:solidFill>
                <a:latin typeface="Arial"/>
                <a:ea typeface="Arial"/>
                <a:cs typeface="Arial"/>
                <a:sym typeface="Arial"/>
              </a:defRPr>
            </a:lvl2pPr>
            <a:lvl3pPr indent="-355600" lvl="2" marL="1371600"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90000"/>
              </a:lnSpc>
              <a:spcBef>
                <a:spcPts val="500"/>
              </a:spcBef>
              <a:spcAft>
                <a:spcPts val="0"/>
              </a:spcAft>
              <a:buClr>
                <a:schemeClr val="accent2"/>
              </a:buClr>
              <a:buSzPts val="1800"/>
              <a:buFont typeface="Arial"/>
              <a:buChar char="•"/>
              <a:defRPr b="0" i="0" sz="1800" u="none" cap="none" strike="noStrike">
                <a:solidFill>
                  <a:schemeClr val="accent2"/>
                </a:solidFill>
                <a:latin typeface="Arial"/>
                <a:ea typeface="Arial"/>
                <a:cs typeface="Arial"/>
                <a:sym typeface="Arial"/>
              </a:defRPr>
            </a:lvl4pPr>
            <a:lvl5pPr indent="-342900" lvl="4" marL="22860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Blank Blue">
  <p:cSld name="3_Blank Blue">
    <p:spTree>
      <p:nvGrpSpPr>
        <p:cNvPr id="63" name="Shape 63"/>
        <p:cNvGrpSpPr/>
        <p:nvPr/>
      </p:nvGrpSpPr>
      <p:grpSpPr>
        <a:xfrm>
          <a:off x="0" y="0"/>
          <a:ext cx="0" cy="0"/>
          <a:chOff x="0" y="0"/>
          <a:chExt cx="0" cy="0"/>
        </a:xfrm>
      </p:grpSpPr>
      <p:sp>
        <p:nvSpPr>
          <p:cNvPr id="64" name="Google Shape;64;p10"/>
          <p:cNvSpPr/>
          <p:nvPr/>
        </p:nvSpPr>
        <p:spPr>
          <a:xfrm>
            <a:off x="-31173" y="-1"/>
            <a:ext cx="12233564" cy="6858001"/>
          </a:xfrm>
          <a:prstGeom prst="rect">
            <a:avLst/>
          </a:prstGeom>
          <a:solidFill>
            <a:schemeClr val="accent1"/>
          </a:solidFill>
          <a:ln cap="flat" cmpd="sng" w="12700">
            <a:solidFill>
              <a:srgbClr val="1C436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id="65" name="Google Shape;65;p10"/>
          <p:cNvPicPr preferRelativeResize="0"/>
          <p:nvPr/>
        </p:nvPicPr>
        <p:blipFill rotWithShape="1">
          <a:blip r:embed="rId2">
            <a:alphaModFix amt="12000"/>
          </a:blip>
          <a:srcRect b="44338" l="37376" r="43120" t="33744"/>
          <a:stretch/>
        </p:blipFill>
        <p:spPr>
          <a:xfrm>
            <a:off x="7803468" y="0"/>
            <a:ext cx="4398923" cy="2880360"/>
          </a:xfrm>
          <a:prstGeom prst="rect">
            <a:avLst/>
          </a:prstGeom>
          <a:noFill/>
          <a:ln>
            <a:noFill/>
          </a:ln>
        </p:spPr>
      </p:pic>
      <p:sp>
        <p:nvSpPr>
          <p:cNvPr id="66" name="Google Shape;66;p10"/>
          <p:cNvSpPr txBox="1"/>
          <p:nvPr/>
        </p:nvSpPr>
        <p:spPr>
          <a:xfrm>
            <a:off x="436833" y="6558892"/>
            <a:ext cx="8753583" cy="2308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GB" sz="900">
                <a:solidFill>
                  <a:srgbClr val="A5A5A5"/>
                </a:solidFill>
                <a:latin typeface="Arial"/>
                <a:ea typeface="Arial"/>
                <a:cs typeface="Arial"/>
                <a:sym typeface="Arial"/>
              </a:rPr>
              <a:t>This project is funded from the EU Horizon 2020 Research and Innovation Programme (2014-2020) under Grant Agreement No. XXXXXX</a:t>
            </a:r>
            <a:endParaRPr sz="900">
              <a:solidFill>
                <a:srgbClr val="A5A5A5"/>
              </a:solidFill>
              <a:latin typeface="Arial"/>
              <a:ea typeface="Arial"/>
              <a:cs typeface="Arial"/>
              <a:sym typeface="Arial"/>
            </a:endParaRPr>
          </a:p>
        </p:txBody>
      </p:sp>
      <p:pic>
        <p:nvPicPr>
          <p:cNvPr id="67" name="Google Shape;67;p10"/>
          <p:cNvPicPr preferRelativeResize="0"/>
          <p:nvPr/>
        </p:nvPicPr>
        <p:blipFill rotWithShape="1">
          <a:blip r:embed="rId3">
            <a:alphaModFix/>
          </a:blip>
          <a:srcRect b="0" l="0" r="0" t="0"/>
          <a:stretch/>
        </p:blipFill>
        <p:spPr>
          <a:xfrm>
            <a:off x="117440" y="6546011"/>
            <a:ext cx="319392" cy="214026"/>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6.xml"/><Relationship Id="rId10" Type="http://schemas.openxmlformats.org/officeDocument/2006/relationships/slideLayout" Target="../slideLayouts/slideLayout5.xml"/><Relationship Id="rId13" Type="http://schemas.openxmlformats.org/officeDocument/2006/relationships/slideLayout" Target="../slideLayouts/slideLayout8.xml"/><Relationship Id="rId12" Type="http://schemas.openxmlformats.org/officeDocument/2006/relationships/slideLayout" Target="../slideLayouts/slideLayout7.xml"/><Relationship Id="rId1" Type="http://schemas.openxmlformats.org/officeDocument/2006/relationships/image" Target="../media/image5.gif"/><Relationship Id="rId2" Type="http://schemas.openxmlformats.org/officeDocument/2006/relationships/image" Target="../media/image33.png"/><Relationship Id="rId3" Type="http://schemas.openxmlformats.org/officeDocument/2006/relationships/image" Target="../media/image4.png"/><Relationship Id="rId4" Type="http://schemas.openxmlformats.org/officeDocument/2006/relationships/image" Target="../media/image6.png"/><Relationship Id="rId9" Type="http://schemas.openxmlformats.org/officeDocument/2006/relationships/slideLayout" Target="../slideLayouts/slideLayout4.xml"/><Relationship Id="rId15" Type="http://schemas.openxmlformats.org/officeDocument/2006/relationships/slideLayout" Target="../slideLayouts/slideLayout10.xml"/><Relationship Id="rId14" Type="http://schemas.openxmlformats.org/officeDocument/2006/relationships/slideLayout" Target="../slideLayouts/slideLayout9.xml"/><Relationship Id="rId16" Type="http://schemas.openxmlformats.org/officeDocument/2006/relationships/theme" Target="../theme/theme1.xml"/><Relationship Id="rId5" Type="http://schemas.openxmlformats.org/officeDocument/2006/relationships/image" Target="../media/image36.png"/><Relationship Id="rId6" Type="http://schemas.openxmlformats.org/officeDocument/2006/relationships/slideLayout" Target="../slideLayouts/slideLayout1.xml"/><Relationship Id="rId7" Type="http://schemas.openxmlformats.org/officeDocument/2006/relationships/slideLayout" Target="../slideLayouts/slideLayout2.xml"/><Relationship Id="rId8"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nvSpPr>
        <p:spPr>
          <a:xfrm>
            <a:off x="436832" y="6529205"/>
            <a:ext cx="8753583" cy="2308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GB" sz="900" u="none" cap="none" strike="noStrike">
                <a:solidFill>
                  <a:srgbClr val="A5A5A5"/>
                </a:solidFill>
                <a:latin typeface="Arial"/>
                <a:ea typeface="Arial"/>
                <a:cs typeface="Arial"/>
                <a:sym typeface="Arial"/>
              </a:rPr>
              <a:t>This project is funded from the EU Horizon 2020 Research and Innovation Programme (2014-2020) under Grant Agreement No. 823782</a:t>
            </a:r>
            <a:endParaRPr sz="900">
              <a:solidFill>
                <a:srgbClr val="A5A5A5"/>
              </a:solidFill>
              <a:latin typeface="Arial"/>
              <a:ea typeface="Arial"/>
              <a:cs typeface="Arial"/>
              <a:sym typeface="Arial"/>
            </a:endParaRPr>
          </a:p>
        </p:txBody>
      </p:sp>
      <p:pic>
        <p:nvPicPr>
          <p:cNvPr id="11" name="Google Shape;11;p1"/>
          <p:cNvPicPr preferRelativeResize="0"/>
          <p:nvPr/>
        </p:nvPicPr>
        <p:blipFill rotWithShape="1">
          <a:blip r:embed="rId1">
            <a:alphaModFix/>
          </a:blip>
          <a:srcRect b="0" l="0" r="0" t="0"/>
          <a:stretch/>
        </p:blipFill>
        <p:spPr>
          <a:xfrm>
            <a:off x="117440" y="6546011"/>
            <a:ext cx="319392" cy="214026"/>
          </a:xfrm>
          <a:prstGeom prst="rect">
            <a:avLst/>
          </a:prstGeom>
          <a:noFill/>
          <a:ln>
            <a:noFill/>
          </a:ln>
        </p:spPr>
      </p:pic>
      <p:pic>
        <p:nvPicPr>
          <p:cNvPr id="12" name="Google Shape;12;p1"/>
          <p:cNvPicPr preferRelativeResize="0"/>
          <p:nvPr/>
        </p:nvPicPr>
        <p:blipFill rotWithShape="1">
          <a:blip r:embed="rId2">
            <a:alphaModFix/>
          </a:blip>
          <a:srcRect b="44338" l="37377" r="35941" t="21827"/>
          <a:stretch/>
        </p:blipFill>
        <p:spPr>
          <a:xfrm>
            <a:off x="11017873" y="5887048"/>
            <a:ext cx="1286627" cy="925907"/>
          </a:xfrm>
          <a:prstGeom prst="rect">
            <a:avLst/>
          </a:prstGeom>
          <a:noFill/>
          <a:ln>
            <a:noFill/>
          </a:ln>
        </p:spPr>
      </p:pic>
      <p:pic>
        <p:nvPicPr>
          <p:cNvPr id="13" name="Google Shape;13;p1"/>
          <p:cNvPicPr preferRelativeResize="0"/>
          <p:nvPr/>
        </p:nvPicPr>
        <p:blipFill rotWithShape="1">
          <a:blip r:embed="rId3">
            <a:alphaModFix/>
          </a:blip>
          <a:srcRect b="21709" l="0" r="0" t="0"/>
          <a:stretch/>
        </p:blipFill>
        <p:spPr>
          <a:xfrm>
            <a:off x="9735458" y="6214087"/>
            <a:ext cx="1411207" cy="344807"/>
          </a:xfrm>
          <a:prstGeom prst="rect">
            <a:avLst/>
          </a:prstGeom>
          <a:noFill/>
          <a:ln>
            <a:noFill/>
          </a:ln>
        </p:spPr>
      </p:pic>
      <p:pic>
        <p:nvPicPr>
          <p:cNvPr id="14" name="Google Shape;14;p1"/>
          <p:cNvPicPr preferRelativeResize="0"/>
          <p:nvPr/>
        </p:nvPicPr>
        <p:blipFill rotWithShape="1">
          <a:blip r:embed="rId4">
            <a:alphaModFix/>
          </a:blip>
          <a:srcRect b="13683" l="982" r="1788" t="16420"/>
          <a:stretch/>
        </p:blipFill>
        <p:spPr>
          <a:xfrm>
            <a:off x="9741898" y="6611550"/>
            <a:ext cx="1406007" cy="81123"/>
          </a:xfrm>
          <a:prstGeom prst="rect">
            <a:avLst/>
          </a:prstGeom>
          <a:noFill/>
          <a:ln>
            <a:noFill/>
          </a:ln>
        </p:spPr>
      </p:pic>
      <p:pic>
        <p:nvPicPr>
          <p:cNvPr id="15" name="Google Shape;15;p1"/>
          <p:cNvPicPr preferRelativeResize="0"/>
          <p:nvPr/>
        </p:nvPicPr>
        <p:blipFill rotWithShape="1">
          <a:blip r:embed="rId5">
            <a:alphaModFix amt="7000"/>
          </a:blip>
          <a:srcRect b="44338" l="37377" r="43412" t="33818"/>
          <a:stretch/>
        </p:blipFill>
        <p:spPr>
          <a:xfrm>
            <a:off x="7758451" y="0"/>
            <a:ext cx="4433549" cy="2861220"/>
          </a:xfrm>
          <a:prstGeom prst="rect">
            <a:avLst/>
          </a:prstGeom>
          <a:noFill/>
          <a:ln>
            <a:noFill/>
          </a:ln>
          <a:effectLst>
            <a:outerShdw blurRad="50800" sx="92000" rotWithShape="0" algn="ctr" dir="12360000" dist="76200" sy="92000">
              <a:schemeClr val="lt2"/>
            </a:outerShdw>
          </a:effectLst>
        </p:spPr>
      </p:pic>
    </p:spTree>
  </p:cSld>
  <p:clrMap accent1="accent1" accent2="accent2" accent3="accent3" accent4="accent4" accent5="accent5" accent6="accent6" bg1="lt1" bg2="dk2" tx1="dk1" tx2="lt2" folHlink="folHlink" hlink="hlink"/>
  <p:sldLayoutIdLst>
    <p:sldLayoutId id="2147483648" r:id="rId6"/>
    <p:sldLayoutId id="2147483649" r:id="rId7"/>
    <p:sldLayoutId id="2147483650" r:id="rId8"/>
    <p:sldLayoutId id="2147483651" r:id="rId9"/>
    <p:sldLayoutId id="2147483652" r:id="rId10"/>
    <p:sldLayoutId id="2147483653" r:id="rId11"/>
    <p:sldLayoutId id="2147483654" r:id="rId12"/>
    <p:sldLayoutId id="2147483655" r:id="rId13"/>
    <p:sldLayoutId id="2147483656" r:id="rId14"/>
    <p:sldLayoutId id="2147483657" r:id="rId1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6.xml"/><Relationship Id="rId3" Type="http://schemas.openxmlformats.org/officeDocument/2006/relationships/hyperlink" Target="https://marketplace.sshopencloud.eu/tools/42" TargetMode="External"/><Relationship Id="rId4" Type="http://schemas.openxmlformats.org/officeDocument/2006/relationships/image" Target="../media/image25.png"/><Relationship Id="rId5"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7.xml"/><Relationship Id="rId3" Type="http://schemas.openxmlformats.org/officeDocument/2006/relationships/image" Target="../media/image3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 Id="rId3" Type="http://schemas.openxmlformats.org/officeDocument/2006/relationships/hyperlink" Target="https://orcid.org/0000-0001-5778-6006" TargetMode="External"/><Relationship Id="rId4" Type="http://schemas.openxmlformats.org/officeDocument/2006/relationships/image" Target="../media/image20.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1.xml"/><Relationship Id="rId3" Type="http://schemas.openxmlformats.org/officeDocument/2006/relationships/image" Target="../media/image25.png"/><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2.png"/><Relationship Id="rId4" Type="http://schemas.openxmlformats.org/officeDocument/2006/relationships/image" Target="../media/image8.png"/><Relationship Id="rId5" Type="http://schemas.openxmlformats.org/officeDocument/2006/relationships/image" Target="../media/image31.png"/><Relationship Id="rId6" Type="http://schemas.openxmlformats.org/officeDocument/2006/relationships/image" Target="../media/image32.png"/><Relationship Id="rId7" Type="http://schemas.openxmlformats.org/officeDocument/2006/relationships/image" Target="../media/image3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9.jpg"/></Relationships>
</file>

<file path=ppt/slides/_rels/slide4.xml.rels><?xml version="1.0" encoding="UTF-8" standalone="yes"?><Relationships xmlns="http://schemas.openxmlformats.org/package/2006/relationships"><Relationship Id="rId11" Type="http://schemas.openxmlformats.org/officeDocument/2006/relationships/image" Target="../media/image18.png"/><Relationship Id="rId10" Type="http://schemas.openxmlformats.org/officeDocument/2006/relationships/image" Target="../media/image23.jpg"/><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4.jpg"/><Relationship Id="rId4" Type="http://schemas.openxmlformats.org/officeDocument/2006/relationships/image" Target="../media/image28.jpg"/><Relationship Id="rId9" Type="http://schemas.openxmlformats.org/officeDocument/2006/relationships/image" Target="../media/image17.png"/><Relationship Id="rId5" Type="http://schemas.openxmlformats.org/officeDocument/2006/relationships/image" Target="../media/image27.png"/><Relationship Id="rId6" Type="http://schemas.openxmlformats.org/officeDocument/2006/relationships/image" Target="../media/image19.jpg"/><Relationship Id="rId7" Type="http://schemas.openxmlformats.org/officeDocument/2006/relationships/image" Target="../media/image22.jpg"/><Relationship Id="rId8" Type="http://schemas.openxmlformats.org/officeDocument/2006/relationships/image" Target="../media/image2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6.xml"/><Relationship Id="rId3" Type="http://schemas.openxmlformats.org/officeDocument/2006/relationships/image" Target="../media/image25.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 name="Shape 75"/>
        <p:cNvGrpSpPr/>
        <p:nvPr/>
      </p:nvGrpSpPr>
      <p:grpSpPr>
        <a:xfrm>
          <a:off x="0" y="0"/>
          <a:ext cx="0" cy="0"/>
          <a:chOff x="0" y="0"/>
          <a:chExt cx="0" cy="0"/>
        </a:xfrm>
      </p:grpSpPr>
      <p:sp>
        <p:nvSpPr>
          <p:cNvPr id="76" name="Google Shape;76;p12"/>
          <p:cNvSpPr txBox="1"/>
          <p:nvPr>
            <p:ph type="ctrTitle"/>
          </p:nvPr>
        </p:nvSpPr>
        <p:spPr>
          <a:xfrm>
            <a:off x="442176" y="457649"/>
            <a:ext cx="8742767" cy="138403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400"/>
              <a:buFont typeface="Arial"/>
              <a:buNone/>
            </a:pPr>
            <a:r>
              <a:rPr lang="en-GB"/>
              <a:t>Agile development of the SSH Open Marketplace – User Insights</a:t>
            </a:r>
            <a:endParaRPr/>
          </a:p>
        </p:txBody>
      </p:sp>
      <p:sp>
        <p:nvSpPr>
          <p:cNvPr id="77" name="Google Shape;77;p12"/>
          <p:cNvSpPr txBox="1"/>
          <p:nvPr>
            <p:ph idx="1" type="subTitle"/>
          </p:nvPr>
        </p:nvSpPr>
        <p:spPr>
          <a:xfrm>
            <a:off x="442175" y="1966424"/>
            <a:ext cx="7645800" cy="3914400"/>
          </a:xfrm>
          <a:prstGeom prst="rect">
            <a:avLst/>
          </a:prstGeom>
          <a:solidFill>
            <a:srgbClr val="F2F2F2">
              <a:alpha val="42745"/>
            </a:srgbClr>
          </a:solid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2"/>
              </a:buClr>
              <a:buSzPts val="2400"/>
              <a:buNone/>
            </a:pPr>
            <a:r>
              <a:rPr lang="en-GB"/>
              <a:t>ICTeSSH 2020</a:t>
            </a:r>
            <a:endParaRPr/>
          </a:p>
          <a:p>
            <a:pPr indent="0" lvl="0" marL="0" rtl="0" algn="l">
              <a:lnSpc>
                <a:spcPct val="90000"/>
              </a:lnSpc>
              <a:spcBef>
                <a:spcPts val="1000"/>
              </a:spcBef>
              <a:spcAft>
                <a:spcPts val="0"/>
              </a:spcAft>
              <a:buClr>
                <a:schemeClr val="accent2"/>
              </a:buClr>
              <a:buSzPts val="2400"/>
              <a:buNone/>
            </a:pPr>
            <a:r>
              <a:rPr lang="en-GB"/>
              <a:t>30 June 9.00 -11.00</a:t>
            </a:r>
            <a:endParaRPr/>
          </a:p>
          <a:p>
            <a:pPr indent="0" lvl="0" marL="0" rtl="0" algn="l">
              <a:lnSpc>
                <a:spcPct val="90000"/>
              </a:lnSpc>
              <a:spcBef>
                <a:spcPts val="1000"/>
              </a:spcBef>
              <a:spcAft>
                <a:spcPts val="0"/>
              </a:spcAft>
              <a:buClr>
                <a:schemeClr val="accent2"/>
              </a:buClr>
              <a:buSzPts val="2400"/>
              <a:buNone/>
            </a:pPr>
            <a:r>
              <a:rPr lang="en-GB"/>
              <a:t>Moderator: </a:t>
            </a:r>
            <a:r>
              <a:rPr lang="en-GB"/>
              <a:t>Matej Ďurčo, OEAW/ACDH-CH</a:t>
            </a:r>
            <a:endParaRPr/>
          </a:p>
          <a:p>
            <a:pPr indent="0" lvl="0" marL="0" rtl="0" algn="l">
              <a:lnSpc>
                <a:spcPct val="90000"/>
              </a:lnSpc>
              <a:spcBef>
                <a:spcPts val="1000"/>
              </a:spcBef>
              <a:spcAft>
                <a:spcPts val="0"/>
              </a:spcAft>
              <a:buClr>
                <a:schemeClr val="dk1"/>
              </a:buClr>
              <a:buSzPts val="1100"/>
              <a:buNone/>
            </a:pPr>
            <a:r>
              <a:rPr lang="en-GB"/>
              <a:t>SSH Open Marketplace Testers:</a:t>
            </a:r>
            <a:endParaRPr/>
          </a:p>
          <a:p>
            <a:pPr indent="-381000" lvl="0" marL="457200" rtl="0" algn="l">
              <a:lnSpc>
                <a:spcPct val="90000"/>
              </a:lnSpc>
              <a:spcBef>
                <a:spcPts val="1000"/>
              </a:spcBef>
              <a:spcAft>
                <a:spcPts val="0"/>
              </a:spcAft>
              <a:buSzPts val="2400"/>
              <a:buChar char="●"/>
            </a:pPr>
            <a:r>
              <a:rPr lang="en-GB"/>
              <a:t>Agnieszka Szulińska</a:t>
            </a:r>
            <a:endParaRPr/>
          </a:p>
          <a:p>
            <a:pPr indent="-381000" lvl="0" marL="457200" rtl="0" algn="l">
              <a:lnSpc>
                <a:spcPct val="90000"/>
              </a:lnSpc>
              <a:spcBef>
                <a:spcPts val="0"/>
              </a:spcBef>
              <a:spcAft>
                <a:spcPts val="0"/>
              </a:spcAft>
              <a:buSzPts val="2400"/>
              <a:buChar char="●"/>
            </a:pPr>
            <a:r>
              <a:rPr lang="en-GB"/>
              <a:t>Kasia Karpinska</a:t>
            </a:r>
            <a:endParaRPr/>
          </a:p>
          <a:p>
            <a:pPr indent="-381000" lvl="0" marL="457200" rtl="0" algn="l">
              <a:lnSpc>
                <a:spcPct val="90000"/>
              </a:lnSpc>
              <a:spcBef>
                <a:spcPts val="0"/>
              </a:spcBef>
              <a:spcAft>
                <a:spcPts val="0"/>
              </a:spcAft>
              <a:buSzPts val="2400"/>
              <a:buChar char="●"/>
            </a:pPr>
            <a:r>
              <a:rPr lang="en-GB"/>
              <a:t>Maurizio Toscano</a:t>
            </a:r>
            <a:endParaRPr/>
          </a:p>
          <a:p>
            <a:pPr indent="-381000" lvl="0" marL="457200" rtl="0" algn="l">
              <a:lnSpc>
                <a:spcPct val="90000"/>
              </a:lnSpc>
              <a:spcBef>
                <a:spcPts val="0"/>
              </a:spcBef>
              <a:spcAft>
                <a:spcPts val="0"/>
              </a:spcAft>
              <a:buSzPts val="2400"/>
              <a:buChar char="●"/>
            </a:pPr>
            <a:r>
              <a:rPr lang="en-GB"/>
              <a:t>Vanessa Hannesschläger</a:t>
            </a:r>
            <a:endParaRPr/>
          </a:p>
          <a:p>
            <a:pPr indent="0" lvl="0" marL="0" rtl="0" algn="l">
              <a:lnSpc>
                <a:spcPct val="90000"/>
              </a:lnSpc>
              <a:spcBef>
                <a:spcPts val="1000"/>
              </a:spcBef>
              <a:spcAft>
                <a:spcPts val="0"/>
              </a:spcAft>
              <a:buClr>
                <a:schemeClr val="accent2"/>
              </a:buClr>
              <a:buSzPts val="24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sp>
        <p:nvSpPr>
          <p:cNvPr id="155" name="Google Shape;155;p21"/>
          <p:cNvSpPr txBox="1"/>
          <p:nvPr>
            <p:ph type="title"/>
          </p:nvPr>
        </p:nvSpPr>
        <p:spPr>
          <a:xfrm>
            <a:off x="394855" y="365125"/>
            <a:ext cx="10959000" cy="1386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3200"/>
              <a:buFont typeface="Arial"/>
              <a:buNone/>
            </a:pPr>
            <a:r>
              <a:rPr lang="en-GB"/>
              <a:t>UX design, navigation and search experience</a:t>
            </a:r>
            <a:endParaRPr/>
          </a:p>
        </p:txBody>
      </p:sp>
      <p:sp>
        <p:nvSpPr>
          <p:cNvPr id="156" name="Google Shape;156;p21"/>
          <p:cNvSpPr txBox="1"/>
          <p:nvPr>
            <p:ph idx="1" type="body"/>
          </p:nvPr>
        </p:nvSpPr>
        <p:spPr>
          <a:xfrm>
            <a:off x="394854" y="1835456"/>
            <a:ext cx="10959000" cy="4351200"/>
          </a:xfrm>
          <a:prstGeom prst="rect">
            <a:avLst/>
          </a:prstGeom>
          <a:noFill/>
          <a:ln>
            <a:noFill/>
          </a:ln>
        </p:spPr>
        <p:txBody>
          <a:bodyPr anchorCtr="0" anchor="t" bIns="45700" lIns="91425" spcFirstLastPara="1" rIns="91425" wrap="square" tIns="45700">
            <a:noAutofit/>
          </a:bodyPr>
          <a:lstStyle/>
          <a:p>
            <a:pPr indent="-406400" lvl="0" marL="457200" rtl="0" algn="l">
              <a:lnSpc>
                <a:spcPct val="90000"/>
              </a:lnSpc>
              <a:spcBef>
                <a:spcPts val="0"/>
              </a:spcBef>
              <a:spcAft>
                <a:spcPts val="0"/>
              </a:spcAft>
              <a:buSzPts val="2800"/>
              <a:buChar char="+"/>
            </a:pPr>
            <a:r>
              <a:rPr lang="en-GB"/>
              <a:t>well structured, main elements visible at first glance</a:t>
            </a:r>
            <a:endParaRPr/>
          </a:p>
          <a:p>
            <a:pPr indent="-406400" lvl="0" marL="457200" rtl="0" algn="l">
              <a:lnSpc>
                <a:spcPct val="90000"/>
              </a:lnSpc>
              <a:spcBef>
                <a:spcPts val="0"/>
              </a:spcBef>
              <a:spcAft>
                <a:spcPts val="0"/>
              </a:spcAft>
              <a:buSzPts val="2800"/>
              <a:buChar char="+"/>
            </a:pPr>
            <a:r>
              <a:rPr lang="en-GB"/>
              <a:t>easily understandable paratexts, not too long</a:t>
            </a:r>
            <a:endParaRPr/>
          </a:p>
          <a:p>
            <a:pPr indent="-406400" lvl="0" marL="457200" rtl="0" algn="l">
              <a:lnSpc>
                <a:spcPct val="90000"/>
              </a:lnSpc>
              <a:spcBef>
                <a:spcPts val="0"/>
              </a:spcBef>
              <a:spcAft>
                <a:spcPts val="0"/>
              </a:spcAft>
              <a:buSzPts val="2800"/>
              <a:buChar char="+"/>
            </a:pPr>
            <a:r>
              <a:rPr lang="en-GB"/>
              <a:t>how to use the search &amp; filter functions is self-explanatory</a:t>
            </a:r>
            <a:endParaRPr/>
          </a:p>
          <a:p>
            <a:pPr indent="0" lvl="0" marL="0" rtl="0" algn="l">
              <a:lnSpc>
                <a:spcPct val="90000"/>
              </a:lnSpc>
              <a:spcBef>
                <a:spcPts val="0"/>
              </a:spcBef>
              <a:spcAft>
                <a:spcPts val="0"/>
              </a:spcAft>
              <a:buSzPts val="2800"/>
              <a:buNone/>
            </a:pPr>
            <a:r>
              <a:t/>
            </a:r>
            <a:endParaRPr/>
          </a:p>
          <a:p>
            <a:pPr indent="0" lvl="0" marL="0" rtl="0" algn="l">
              <a:lnSpc>
                <a:spcPct val="90000"/>
              </a:lnSpc>
              <a:spcBef>
                <a:spcPts val="0"/>
              </a:spcBef>
              <a:spcAft>
                <a:spcPts val="0"/>
              </a:spcAft>
              <a:buSzPts val="2800"/>
              <a:buNone/>
            </a:pPr>
            <a:r>
              <a:rPr lang="en-GB"/>
              <a:t>… a certain uncertainty about what to write in the search field … </a:t>
            </a:r>
            <a:endParaRPr/>
          </a:p>
          <a:p>
            <a:pPr indent="0" lvl="0" marL="0" rtl="0" algn="l">
              <a:lnSpc>
                <a:spcPct val="90000"/>
              </a:lnSpc>
              <a:spcBef>
                <a:spcPts val="0"/>
              </a:spcBef>
              <a:spcAft>
                <a:spcPts val="0"/>
              </a:spcAft>
              <a:buSzPts val="2800"/>
              <a:buNone/>
            </a:pPr>
            <a:r>
              <a:t/>
            </a:r>
            <a:endParaRPr/>
          </a:p>
          <a:p>
            <a:pPr indent="-406400" lvl="0" marL="457200" rtl="0" algn="l">
              <a:lnSpc>
                <a:spcPct val="90000"/>
              </a:lnSpc>
              <a:spcBef>
                <a:spcPts val="0"/>
              </a:spcBef>
              <a:spcAft>
                <a:spcPts val="0"/>
              </a:spcAft>
              <a:buSzPts val="2800"/>
              <a:buChar char="-"/>
            </a:pPr>
            <a:r>
              <a:rPr lang="en-GB"/>
              <a:t>too many keywords available </a:t>
            </a:r>
            <a:endParaRPr/>
          </a:p>
          <a:p>
            <a:pPr indent="-406400" lvl="0" marL="457200" rtl="0" algn="l">
              <a:lnSpc>
                <a:spcPct val="90000"/>
              </a:lnSpc>
              <a:spcBef>
                <a:spcPts val="0"/>
              </a:spcBef>
              <a:spcAft>
                <a:spcPts val="0"/>
              </a:spcAft>
              <a:buSzPts val="2800"/>
              <a:buChar char="-"/>
            </a:pPr>
            <a:r>
              <a:rPr lang="en-GB"/>
              <a:t>no differentiation between frequently and less frequently used filters</a:t>
            </a:r>
            <a:endParaRPr/>
          </a:p>
          <a:p>
            <a:pPr indent="-406400" lvl="0" marL="457200" rtl="0" algn="l">
              <a:lnSpc>
                <a:spcPct val="90000"/>
              </a:lnSpc>
              <a:spcBef>
                <a:spcPts val="0"/>
              </a:spcBef>
              <a:spcAft>
                <a:spcPts val="0"/>
              </a:spcAft>
              <a:buSzPts val="2800"/>
              <a:buChar char="-"/>
            </a:pPr>
            <a:r>
              <a:rPr lang="en-GB"/>
              <a:t>“last added”: maybe useful for future frequent users of the platform, currently serves no real purpose</a:t>
            </a:r>
            <a:endParaRPr/>
          </a:p>
        </p:txBody>
      </p:sp>
      <p:sp>
        <p:nvSpPr>
          <p:cNvPr id="157" name="Google Shape;157;p21"/>
          <p:cNvSpPr txBox="1"/>
          <p:nvPr/>
        </p:nvSpPr>
        <p:spPr>
          <a:xfrm>
            <a:off x="8958600" y="0"/>
            <a:ext cx="3233400" cy="15456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GB" sz="3200">
                <a:solidFill>
                  <a:schemeClr val="accent1"/>
                </a:solidFill>
              </a:rPr>
              <a:t>Vanessa Hannesschläger</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sp>
        <p:nvSpPr>
          <p:cNvPr id="163" name="Google Shape;163;p22"/>
          <p:cNvSpPr txBox="1"/>
          <p:nvPr>
            <p:ph idx="1" type="body"/>
          </p:nvPr>
        </p:nvSpPr>
        <p:spPr>
          <a:xfrm>
            <a:off x="394854" y="1683056"/>
            <a:ext cx="10959000" cy="4351200"/>
          </a:xfrm>
          <a:prstGeom prst="rect">
            <a:avLst/>
          </a:prstGeom>
        </p:spPr>
        <p:txBody>
          <a:bodyPr anchorCtr="0" anchor="t" bIns="45700" lIns="91425" spcFirstLastPara="1" rIns="91425" wrap="square" tIns="45700">
            <a:noAutofit/>
          </a:bodyPr>
          <a:lstStyle/>
          <a:p>
            <a:pPr indent="-406400" lvl="0" marL="457200" rtl="0" algn="l">
              <a:spcBef>
                <a:spcPts val="1000"/>
              </a:spcBef>
              <a:spcAft>
                <a:spcPts val="0"/>
              </a:spcAft>
              <a:buSzPts val="2800"/>
              <a:buChar char="•"/>
            </a:pPr>
            <a:r>
              <a:rPr lang="en-GB"/>
              <a:t>What is already planned in the next stages of development:</a:t>
            </a:r>
            <a:endParaRPr/>
          </a:p>
          <a:p>
            <a:pPr indent="-381000" lvl="1" marL="914400" rtl="0" algn="l">
              <a:spcBef>
                <a:spcPts val="0"/>
              </a:spcBef>
              <a:spcAft>
                <a:spcPts val="0"/>
              </a:spcAft>
              <a:buSzPts val="2400"/>
              <a:buChar char="•"/>
            </a:pPr>
            <a:r>
              <a:rPr lang="en-GB"/>
              <a:t>Search autocomplete is a must</a:t>
            </a:r>
            <a:endParaRPr/>
          </a:p>
          <a:p>
            <a:pPr indent="-381000" lvl="1" marL="914400" rtl="0" algn="l">
              <a:spcBef>
                <a:spcPts val="0"/>
              </a:spcBef>
              <a:spcAft>
                <a:spcPts val="0"/>
              </a:spcAft>
              <a:buSzPts val="2400"/>
              <a:buChar char="•"/>
            </a:pPr>
            <a:r>
              <a:rPr lang="en-GB"/>
              <a:t>Complex search (search operators) is technically feasible and will be implemented at a later stage, though it is being very seldom used (based on experience from similar projects)</a:t>
            </a:r>
            <a:endParaRPr/>
          </a:p>
          <a:p>
            <a:pPr indent="-381000" lvl="1" marL="914400" rtl="0" algn="l">
              <a:spcBef>
                <a:spcPts val="0"/>
              </a:spcBef>
              <a:spcAft>
                <a:spcPts val="0"/>
              </a:spcAft>
              <a:buSzPts val="2400"/>
              <a:buChar char="•"/>
            </a:pPr>
            <a:r>
              <a:rPr lang="en-GB"/>
              <a:t>Personalisation (saved searches, bookmark) </a:t>
            </a:r>
            <a:endParaRPr/>
          </a:p>
          <a:p>
            <a:pPr indent="-406400" lvl="0" marL="457200" rtl="0" algn="l">
              <a:spcBef>
                <a:spcPts val="0"/>
              </a:spcBef>
              <a:spcAft>
                <a:spcPts val="0"/>
              </a:spcAft>
              <a:buSzPts val="2800"/>
              <a:buChar char="•"/>
            </a:pPr>
            <a:r>
              <a:rPr lang="en-GB"/>
              <a:t>Faceted browsing considered the most intuitive way to explore the dataset, however can be hampered by (bad) data quality</a:t>
            </a:r>
            <a:endParaRPr/>
          </a:p>
          <a:p>
            <a:pPr indent="-381000" lvl="1" marL="914400" rtl="0" algn="l">
              <a:spcBef>
                <a:spcPts val="0"/>
              </a:spcBef>
              <a:spcAft>
                <a:spcPts val="0"/>
              </a:spcAft>
              <a:buSzPts val="2400"/>
              <a:buChar char="•"/>
            </a:pPr>
            <a:r>
              <a:rPr lang="en-GB" sz="2400">
                <a:solidFill>
                  <a:schemeClr val="accent2"/>
                </a:solidFill>
              </a:rPr>
              <a:t>facet-value proliferation (too many keywords)</a:t>
            </a:r>
            <a:r>
              <a:rPr lang="en-GB"/>
              <a:t>, therefore =&gt;</a:t>
            </a:r>
            <a:endParaRPr/>
          </a:p>
          <a:p>
            <a:pPr indent="-406400" lvl="0" marL="457200" rtl="0" algn="l">
              <a:spcBef>
                <a:spcPts val="0"/>
              </a:spcBef>
              <a:spcAft>
                <a:spcPts val="0"/>
              </a:spcAft>
              <a:buSzPts val="2800"/>
              <a:buChar char="•"/>
            </a:pPr>
            <a:r>
              <a:rPr lang="en-GB"/>
              <a:t>C</a:t>
            </a:r>
            <a:r>
              <a:rPr lang="en-GB"/>
              <a:t>uration and editorial work as central elements to improve navigation and search experience</a:t>
            </a:r>
            <a:endParaRPr/>
          </a:p>
          <a:p>
            <a:pPr indent="-381000" lvl="1" marL="914400" rtl="0" algn="l">
              <a:spcBef>
                <a:spcPts val="0"/>
              </a:spcBef>
              <a:spcAft>
                <a:spcPts val="0"/>
              </a:spcAft>
              <a:buSzPts val="2400"/>
              <a:buChar char="•"/>
            </a:pPr>
            <a:r>
              <a:rPr lang="en-GB"/>
              <a:t>Last added section</a:t>
            </a:r>
            <a:endParaRPr/>
          </a:p>
          <a:p>
            <a:pPr indent="-381000" lvl="1" marL="914400" rtl="0" algn="l">
              <a:spcBef>
                <a:spcPts val="0"/>
              </a:spcBef>
              <a:spcAft>
                <a:spcPts val="0"/>
              </a:spcAft>
              <a:buSzPts val="2400"/>
              <a:buChar char="•"/>
            </a:pPr>
            <a:r>
              <a:rPr lang="en-GB"/>
              <a:t>Images and icons</a:t>
            </a:r>
            <a:endParaRPr/>
          </a:p>
          <a:p>
            <a:pPr indent="0" lvl="0" marL="914400" rtl="0" algn="l">
              <a:spcBef>
                <a:spcPts val="1000"/>
              </a:spcBef>
              <a:spcAft>
                <a:spcPts val="0"/>
              </a:spcAft>
              <a:buNone/>
            </a:pPr>
            <a:r>
              <a:t/>
            </a:r>
            <a:endParaRPr/>
          </a:p>
          <a:p>
            <a:pPr indent="0" lvl="0" marL="0" rtl="0" algn="l">
              <a:spcBef>
                <a:spcPts val="1000"/>
              </a:spcBef>
              <a:spcAft>
                <a:spcPts val="0"/>
              </a:spcAft>
              <a:buClr>
                <a:schemeClr val="dk1"/>
              </a:buClr>
              <a:buSzPts val="1100"/>
              <a:buFont typeface="Arial"/>
              <a:buNone/>
            </a:pPr>
            <a:r>
              <a:t/>
            </a:r>
            <a:endParaRPr/>
          </a:p>
          <a:p>
            <a:pPr indent="0" lvl="0" marL="0" rtl="0" algn="l">
              <a:spcBef>
                <a:spcPts val="1000"/>
              </a:spcBef>
              <a:spcAft>
                <a:spcPts val="0"/>
              </a:spcAft>
              <a:buNone/>
            </a:pPr>
            <a:r>
              <a:t/>
            </a:r>
            <a:endParaRPr/>
          </a:p>
        </p:txBody>
      </p:sp>
      <p:sp>
        <p:nvSpPr>
          <p:cNvPr id="164" name="Google Shape;164;p22"/>
          <p:cNvSpPr txBox="1"/>
          <p:nvPr>
            <p:ph type="title"/>
          </p:nvPr>
        </p:nvSpPr>
        <p:spPr>
          <a:xfrm>
            <a:off x="394855" y="365125"/>
            <a:ext cx="10959000" cy="13863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GB"/>
              <a:t>UX design, navigation and search experience</a:t>
            </a:r>
            <a:br>
              <a:rPr lang="en-GB"/>
            </a:br>
            <a:r>
              <a:rPr lang="en-GB"/>
              <a:t>(Reactions to testers remarks)</a:t>
            </a:r>
            <a:endParaRPr/>
          </a:p>
          <a:p>
            <a:pPr indent="0" lvl="0" marL="0" rtl="0" algn="l">
              <a:spcBef>
                <a:spcPts val="0"/>
              </a:spcBef>
              <a:spcAft>
                <a:spcPts val="0"/>
              </a:spcAft>
              <a:buNone/>
            </a:pPr>
            <a:br>
              <a:rPr lang="en-GB"/>
            </a:br>
            <a:endParaRPr/>
          </a:p>
        </p:txBody>
      </p:sp>
      <p:sp>
        <p:nvSpPr>
          <p:cNvPr id="165" name="Google Shape;165;p22"/>
          <p:cNvSpPr txBox="1"/>
          <p:nvPr/>
        </p:nvSpPr>
        <p:spPr>
          <a:xfrm>
            <a:off x="10362000" y="0"/>
            <a:ext cx="1830000" cy="15456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GB" sz="3200">
                <a:solidFill>
                  <a:schemeClr val="accent1"/>
                </a:solidFill>
              </a:rPr>
              <a:t>Matej Ďurčo</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 name="Shape 169"/>
        <p:cNvGrpSpPr/>
        <p:nvPr/>
      </p:nvGrpSpPr>
      <p:grpSpPr>
        <a:xfrm>
          <a:off x="0" y="0"/>
          <a:ext cx="0" cy="0"/>
          <a:chOff x="0" y="0"/>
          <a:chExt cx="0" cy="0"/>
        </a:xfrm>
      </p:grpSpPr>
      <p:sp>
        <p:nvSpPr>
          <p:cNvPr id="170" name="Google Shape;170;p23"/>
          <p:cNvSpPr txBox="1"/>
          <p:nvPr>
            <p:ph type="title"/>
          </p:nvPr>
        </p:nvSpPr>
        <p:spPr>
          <a:xfrm>
            <a:off x="394855" y="365125"/>
            <a:ext cx="10959000" cy="1386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3200"/>
              <a:buFont typeface="Arial"/>
              <a:buNone/>
            </a:pPr>
            <a:r>
              <a:rPr lang="en-GB"/>
              <a:t>Content &amp; curation of content</a:t>
            </a:r>
            <a:endParaRPr/>
          </a:p>
        </p:txBody>
      </p:sp>
      <p:sp>
        <p:nvSpPr>
          <p:cNvPr id="171" name="Google Shape;171;p23"/>
          <p:cNvSpPr txBox="1"/>
          <p:nvPr>
            <p:ph idx="1" type="body"/>
          </p:nvPr>
        </p:nvSpPr>
        <p:spPr>
          <a:xfrm>
            <a:off x="394854" y="1530656"/>
            <a:ext cx="10959000" cy="4351200"/>
          </a:xfrm>
          <a:prstGeom prst="rect">
            <a:avLst/>
          </a:prstGeom>
          <a:noFill/>
          <a:ln>
            <a:noFill/>
          </a:ln>
        </p:spPr>
        <p:txBody>
          <a:bodyPr anchorCtr="0" anchor="t" bIns="45700" lIns="91425" spcFirstLastPara="1" rIns="91425" wrap="square" tIns="45700">
            <a:noAutofit/>
          </a:bodyPr>
          <a:lstStyle/>
          <a:p>
            <a:pPr indent="-50792" lvl="0" marL="228592" rtl="0" algn="l">
              <a:lnSpc>
                <a:spcPct val="90000"/>
              </a:lnSpc>
              <a:spcBef>
                <a:spcPts val="0"/>
              </a:spcBef>
              <a:spcAft>
                <a:spcPts val="0"/>
              </a:spcAft>
              <a:buClr>
                <a:schemeClr val="accent1"/>
              </a:buClr>
              <a:buSzPts val="2800"/>
              <a:buFont typeface="Arial"/>
              <a:buNone/>
            </a:pPr>
            <a:r>
              <a:rPr lang="en-GB"/>
              <a:t>→ I deliberately did not take a look at the user stories so that I would be a prototypical “uninformed user” who does not know the intentions and expectations of the marketplace makers.</a:t>
            </a:r>
            <a:endParaRPr/>
          </a:p>
          <a:p>
            <a:pPr indent="-50792" lvl="0" marL="228592" rtl="0" algn="l">
              <a:lnSpc>
                <a:spcPct val="90000"/>
              </a:lnSpc>
              <a:spcBef>
                <a:spcPts val="0"/>
              </a:spcBef>
              <a:spcAft>
                <a:spcPts val="0"/>
              </a:spcAft>
              <a:buClr>
                <a:schemeClr val="accent1"/>
              </a:buClr>
              <a:buSzPts val="2800"/>
              <a:buFont typeface="Arial"/>
              <a:buNone/>
            </a:pPr>
            <a:r>
              <a:t/>
            </a:r>
            <a:endParaRPr/>
          </a:p>
          <a:p>
            <a:pPr indent="-406400" lvl="0" marL="457200" rtl="0" algn="l">
              <a:lnSpc>
                <a:spcPct val="90000"/>
              </a:lnSpc>
              <a:spcBef>
                <a:spcPts val="0"/>
              </a:spcBef>
              <a:spcAft>
                <a:spcPts val="0"/>
              </a:spcAft>
              <a:buSzPts val="2800"/>
              <a:buChar char="+"/>
            </a:pPr>
            <a:r>
              <a:rPr lang="en-GB"/>
              <a:t>description page per content provides very brief description, picture and link to content </a:t>
            </a:r>
            <a:endParaRPr/>
          </a:p>
          <a:p>
            <a:pPr indent="-406400" lvl="0" marL="457200" rtl="0" algn="l">
              <a:lnSpc>
                <a:spcPct val="90000"/>
              </a:lnSpc>
              <a:spcBef>
                <a:spcPts val="0"/>
              </a:spcBef>
              <a:spcAft>
                <a:spcPts val="0"/>
              </a:spcAft>
              <a:buSzPts val="2800"/>
              <a:buChar char="+"/>
            </a:pPr>
            <a:r>
              <a:rPr lang="en-GB"/>
              <a:t>link to content is easily accessible, no lengthy descriptions but direct access</a:t>
            </a:r>
            <a:endParaRPr/>
          </a:p>
          <a:p>
            <a:pPr indent="0" lvl="0" marL="0" rtl="0" algn="l">
              <a:lnSpc>
                <a:spcPct val="90000"/>
              </a:lnSpc>
              <a:spcBef>
                <a:spcPts val="0"/>
              </a:spcBef>
              <a:spcAft>
                <a:spcPts val="0"/>
              </a:spcAft>
              <a:buSzPts val="2800"/>
              <a:buNone/>
            </a:pPr>
            <a:r>
              <a:t/>
            </a:r>
            <a:endParaRPr/>
          </a:p>
          <a:p>
            <a:pPr indent="-406400" lvl="0" marL="457200" rtl="0" algn="l">
              <a:lnSpc>
                <a:spcPct val="90000"/>
              </a:lnSpc>
              <a:spcBef>
                <a:spcPts val="0"/>
              </a:spcBef>
              <a:spcAft>
                <a:spcPts val="0"/>
              </a:spcAft>
              <a:buSzPts val="2800"/>
              <a:buChar char="-"/>
            </a:pPr>
            <a:r>
              <a:rPr lang="en-GB"/>
              <a:t>images are too large (e.g. when only a logo is provided → DTA)</a:t>
            </a:r>
            <a:endParaRPr/>
          </a:p>
          <a:p>
            <a:pPr indent="-406400" lvl="0" marL="457200" rtl="0" algn="l">
              <a:lnSpc>
                <a:spcPct val="90000"/>
              </a:lnSpc>
              <a:spcBef>
                <a:spcPts val="0"/>
              </a:spcBef>
              <a:spcAft>
                <a:spcPts val="0"/>
              </a:spcAft>
              <a:buSzPts val="2800"/>
              <a:buChar char="-"/>
            </a:pPr>
            <a:r>
              <a:rPr lang="en-GB"/>
              <a:t>language mix might not be ideal for some users (e.g. German description → DTA)</a:t>
            </a:r>
            <a:endParaRPr/>
          </a:p>
        </p:txBody>
      </p:sp>
      <p:sp>
        <p:nvSpPr>
          <p:cNvPr id="172" name="Google Shape;172;p23"/>
          <p:cNvSpPr txBox="1"/>
          <p:nvPr/>
        </p:nvSpPr>
        <p:spPr>
          <a:xfrm>
            <a:off x="8958600" y="0"/>
            <a:ext cx="3233400" cy="15456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GB" sz="3200">
                <a:solidFill>
                  <a:schemeClr val="accent1"/>
                </a:solidFill>
              </a:rPr>
              <a:t>Vanessa Hannesschläger</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Google Shape;177;p24"/>
          <p:cNvSpPr txBox="1"/>
          <p:nvPr>
            <p:ph type="title"/>
          </p:nvPr>
        </p:nvSpPr>
        <p:spPr>
          <a:xfrm>
            <a:off x="394855" y="365125"/>
            <a:ext cx="10959000" cy="1386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3200"/>
              <a:buFont typeface="Arial"/>
              <a:buNone/>
            </a:pPr>
            <a:r>
              <a:rPr lang="en-GB"/>
              <a:t>Content &amp; curation of content</a:t>
            </a:r>
            <a:br>
              <a:rPr lang="en-GB"/>
            </a:br>
            <a:endParaRPr b="1"/>
          </a:p>
        </p:txBody>
      </p:sp>
      <p:sp>
        <p:nvSpPr>
          <p:cNvPr id="178" name="Google Shape;178;p24"/>
          <p:cNvSpPr txBox="1"/>
          <p:nvPr>
            <p:ph idx="1" type="body"/>
          </p:nvPr>
        </p:nvSpPr>
        <p:spPr>
          <a:xfrm>
            <a:off x="394853" y="1363851"/>
            <a:ext cx="11445900" cy="5026200"/>
          </a:xfrm>
          <a:prstGeom prst="rect">
            <a:avLst/>
          </a:prstGeom>
          <a:noFill/>
          <a:ln>
            <a:noFill/>
          </a:ln>
        </p:spPr>
        <p:txBody>
          <a:bodyPr anchorCtr="0" anchor="t" bIns="45700" lIns="91425" spcFirstLastPara="1" rIns="91425" wrap="square" tIns="45700">
            <a:noAutofit/>
          </a:bodyPr>
          <a:lstStyle/>
          <a:p>
            <a:pPr indent="-228593" lvl="0" marL="228593" rtl="0" algn="l">
              <a:lnSpc>
                <a:spcPct val="90000"/>
              </a:lnSpc>
              <a:spcBef>
                <a:spcPts val="0"/>
              </a:spcBef>
              <a:spcAft>
                <a:spcPts val="0"/>
              </a:spcAft>
              <a:buClr>
                <a:schemeClr val="accent1"/>
              </a:buClr>
              <a:buSzPts val="2800"/>
              <a:buFont typeface="Arial"/>
              <a:buChar char="•"/>
            </a:pPr>
            <a:r>
              <a:rPr lang="en-GB" u="sng"/>
              <a:t>Details sidebar:</a:t>
            </a:r>
            <a:endParaRPr/>
          </a:p>
          <a:p>
            <a:pPr indent="-228594" lvl="1" marL="685783" rtl="0" algn="l">
              <a:lnSpc>
                <a:spcPct val="90000"/>
              </a:lnSpc>
              <a:spcBef>
                <a:spcPts val="500"/>
              </a:spcBef>
              <a:spcAft>
                <a:spcPts val="0"/>
              </a:spcAft>
              <a:buClr>
                <a:schemeClr val="accent2"/>
              </a:buClr>
              <a:buSzPts val="2400"/>
              <a:buChar char="•"/>
            </a:pPr>
            <a:r>
              <a:rPr lang="en-GB"/>
              <a:t>Media and Thumbnail links are useless - Object type is redundant</a:t>
            </a:r>
            <a:endParaRPr/>
          </a:p>
          <a:p>
            <a:pPr indent="-228593" lvl="0" marL="228593" rtl="0" algn="l">
              <a:lnSpc>
                <a:spcPct val="90000"/>
              </a:lnSpc>
              <a:spcBef>
                <a:spcPts val="1000"/>
              </a:spcBef>
              <a:spcAft>
                <a:spcPts val="0"/>
              </a:spcAft>
              <a:buClr>
                <a:schemeClr val="accent1"/>
              </a:buClr>
              <a:buSzPts val="2800"/>
              <a:buFont typeface="Arial"/>
              <a:buChar char="•"/>
            </a:pPr>
            <a:r>
              <a:rPr lang="en-GB"/>
              <a:t>Missing:</a:t>
            </a:r>
            <a:endParaRPr/>
          </a:p>
          <a:p>
            <a:pPr indent="-228594" lvl="1" marL="685783" rtl="0" algn="l">
              <a:lnSpc>
                <a:spcPct val="90000"/>
              </a:lnSpc>
              <a:spcBef>
                <a:spcPts val="500"/>
              </a:spcBef>
              <a:spcAft>
                <a:spcPts val="0"/>
              </a:spcAft>
              <a:buClr>
                <a:schemeClr val="accent2"/>
              </a:buClr>
              <a:buSzPts val="2400"/>
              <a:buChar char="•"/>
            </a:pPr>
            <a:r>
              <a:rPr lang="en-GB"/>
              <a:t>Tags as links - License type - Difficulty level - Time required (for training)</a:t>
            </a:r>
            <a:endParaRPr/>
          </a:p>
          <a:p>
            <a:pPr indent="-228594" lvl="1" marL="685783" rtl="0" algn="l">
              <a:lnSpc>
                <a:spcPct val="90000"/>
              </a:lnSpc>
              <a:spcBef>
                <a:spcPts val="500"/>
              </a:spcBef>
              <a:spcAft>
                <a:spcPts val="0"/>
              </a:spcAft>
              <a:buClr>
                <a:schemeClr val="accent2"/>
              </a:buClr>
              <a:buSzPts val="2400"/>
              <a:buChar char="•"/>
            </a:pPr>
            <a:r>
              <a:rPr lang="en-GB"/>
              <a:t>Latest release date (for tools) - Provides certification (for training)</a:t>
            </a:r>
            <a:endParaRPr/>
          </a:p>
          <a:p>
            <a:pPr indent="-228593" lvl="0" marL="228593" rtl="0" algn="l">
              <a:lnSpc>
                <a:spcPct val="90000"/>
              </a:lnSpc>
              <a:spcBef>
                <a:spcPts val="1000"/>
              </a:spcBef>
              <a:spcAft>
                <a:spcPts val="0"/>
              </a:spcAft>
              <a:buClr>
                <a:schemeClr val="accent1"/>
              </a:buClr>
              <a:buSzPts val="2800"/>
              <a:buFont typeface="Arial"/>
              <a:buChar char="•"/>
            </a:pPr>
            <a:r>
              <a:rPr lang="en-GB" u="sng"/>
              <a:t>Related items:</a:t>
            </a:r>
            <a:endParaRPr/>
          </a:p>
          <a:p>
            <a:pPr indent="-228593" lvl="0" marL="228593" rtl="0" algn="l">
              <a:lnSpc>
                <a:spcPct val="90000"/>
              </a:lnSpc>
              <a:spcBef>
                <a:spcPts val="1000"/>
              </a:spcBef>
              <a:spcAft>
                <a:spcPts val="0"/>
              </a:spcAft>
              <a:buClr>
                <a:schemeClr val="accent1"/>
              </a:buClr>
              <a:buSzPts val="2800"/>
              <a:buFont typeface="Arial"/>
              <a:buChar char="•"/>
            </a:pPr>
            <a:r>
              <a:rPr lang="en-GB"/>
              <a:t>I would like to see </a:t>
            </a:r>
            <a:r>
              <a:rPr b="1" lang="en-GB"/>
              <a:t>only</a:t>
            </a:r>
            <a:r>
              <a:rPr lang="en-GB"/>
              <a:t> strong related content on the page of a specific resource, for example:</a:t>
            </a:r>
            <a:endParaRPr/>
          </a:p>
          <a:p>
            <a:pPr indent="-228594" lvl="1" marL="685783" rtl="0" algn="l">
              <a:lnSpc>
                <a:spcPct val="90000"/>
              </a:lnSpc>
              <a:spcBef>
                <a:spcPts val="500"/>
              </a:spcBef>
              <a:spcAft>
                <a:spcPts val="0"/>
              </a:spcAft>
              <a:buClr>
                <a:schemeClr val="accent2"/>
              </a:buClr>
              <a:buSzPts val="2400"/>
              <a:buChar char="•"/>
            </a:pPr>
            <a:r>
              <a:rPr lang="en-GB"/>
              <a:t>Training material specific for the tool I am viewing</a:t>
            </a:r>
            <a:endParaRPr/>
          </a:p>
          <a:p>
            <a:pPr indent="-228594" lvl="1" marL="685783" rtl="0" algn="l">
              <a:lnSpc>
                <a:spcPct val="90000"/>
              </a:lnSpc>
              <a:spcBef>
                <a:spcPts val="500"/>
              </a:spcBef>
              <a:spcAft>
                <a:spcPts val="0"/>
              </a:spcAft>
              <a:buClr>
                <a:schemeClr val="accent2"/>
              </a:buClr>
              <a:buSzPts val="2400"/>
              <a:buChar char="•"/>
            </a:pPr>
            <a:r>
              <a:rPr lang="en-GB"/>
              <a:t>Tools that are alternatives to the tool I am viewing</a:t>
            </a:r>
            <a:endParaRPr/>
          </a:p>
          <a:p>
            <a:pPr indent="-228594" lvl="1" marL="685783" rtl="0" algn="l">
              <a:lnSpc>
                <a:spcPct val="90000"/>
              </a:lnSpc>
              <a:spcBef>
                <a:spcPts val="500"/>
              </a:spcBef>
              <a:spcAft>
                <a:spcPts val="0"/>
              </a:spcAft>
              <a:buClr>
                <a:schemeClr val="accent2"/>
              </a:buClr>
              <a:buSzPts val="2400"/>
              <a:buChar char="•"/>
            </a:pPr>
            <a:r>
              <a:rPr lang="en-GB"/>
              <a:t>Datasets that are suited to be manipulated with the tool I am viewing</a:t>
            </a:r>
            <a:endParaRPr/>
          </a:p>
          <a:p>
            <a:pPr indent="-50793" lvl="0" marL="228593" rtl="0" algn="l">
              <a:lnSpc>
                <a:spcPct val="90000"/>
              </a:lnSpc>
              <a:spcBef>
                <a:spcPts val="1000"/>
              </a:spcBef>
              <a:spcAft>
                <a:spcPts val="0"/>
              </a:spcAft>
              <a:buClr>
                <a:schemeClr val="accent1"/>
              </a:buClr>
              <a:buSzPts val="2800"/>
              <a:buFont typeface="Arial"/>
              <a:buNone/>
            </a:pPr>
            <a:r>
              <a:t/>
            </a:r>
            <a:endParaRPr/>
          </a:p>
          <a:p>
            <a:pPr indent="-50793" lvl="0" marL="228593" rtl="0" algn="l">
              <a:lnSpc>
                <a:spcPct val="90000"/>
              </a:lnSpc>
              <a:spcBef>
                <a:spcPts val="1000"/>
              </a:spcBef>
              <a:spcAft>
                <a:spcPts val="0"/>
              </a:spcAft>
              <a:buClr>
                <a:schemeClr val="accent1"/>
              </a:buClr>
              <a:buSzPts val="2800"/>
              <a:buFont typeface="Arial"/>
              <a:buNone/>
            </a:pPr>
            <a:r>
              <a:t/>
            </a:r>
            <a:endParaRPr/>
          </a:p>
          <a:p>
            <a:pPr indent="-76194" lvl="1" marL="685783" rtl="0" algn="l">
              <a:lnSpc>
                <a:spcPct val="90000"/>
              </a:lnSpc>
              <a:spcBef>
                <a:spcPts val="500"/>
              </a:spcBef>
              <a:spcAft>
                <a:spcPts val="0"/>
              </a:spcAft>
              <a:buClr>
                <a:schemeClr val="accent2"/>
              </a:buClr>
              <a:buSzPts val="2400"/>
              <a:buNone/>
            </a:pPr>
            <a:r>
              <a:t/>
            </a:r>
            <a:endParaRPr/>
          </a:p>
          <a:p>
            <a:pPr indent="-76194" lvl="1" marL="685783" rtl="0" algn="l">
              <a:lnSpc>
                <a:spcPct val="90000"/>
              </a:lnSpc>
              <a:spcBef>
                <a:spcPts val="500"/>
              </a:spcBef>
              <a:spcAft>
                <a:spcPts val="0"/>
              </a:spcAft>
              <a:buClr>
                <a:schemeClr val="accent2"/>
              </a:buClr>
              <a:buSzPts val="2400"/>
              <a:buNone/>
            </a:pPr>
            <a:r>
              <a:t/>
            </a:r>
            <a:endParaRPr/>
          </a:p>
        </p:txBody>
      </p:sp>
      <p:sp>
        <p:nvSpPr>
          <p:cNvPr id="179" name="Google Shape;179;p24"/>
          <p:cNvSpPr txBox="1"/>
          <p:nvPr/>
        </p:nvSpPr>
        <p:spPr>
          <a:xfrm>
            <a:off x="9935700" y="72700"/>
            <a:ext cx="2256300" cy="11409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GB" sz="3200">
                <a:solidFill>
                  <a:schemeClr val="accent1"/>
                </a:solidFill>
              </a:rPr>
              <a:t>Maurizio Toscano</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sp>
        <p:nvSpPr>
          <p:cNvPr id="184" name="Google Shape;184;p25"/>
          <p:cNvSpPr txBox="1"/>
          <p:nvPr>
            <p:ph type="title"/>
          </p:nvPr>
        </p:nvSpPr>
        <p:spPr>
          <a:xfrm>
            <a:off x="394855" y="365125"/>
            <a:ext cx="10959000" cy="1386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3200"/>
              <a:buFont typeface="Arial"/>
              <a:buNone/>
            </a:pPr>
            <a:r>
              <a:rPr lang="en-GB"/>
              <a:t>Content &amp; curation of content</a:t>
            </a:r>
            <a:br>
              <a:rPr lang="en-GB"/>
            </a:br>
            <a:endParaRPr b="1"/>
          </a:p>
        </p:txBody>
      </p:sp>
      <p:sp>
        <p:nvSpPr>
          <p:cNvPr id="185" name="Google Shape;185;p25"/>
          <p:cNvSpPr txBox="1"/>
          <p:nvPr>
            <p:ph idx="1" type="body"/>
          </p:nvPr>
        </p:nvSpPr>
        <p:spPr>
          <a:xfrm>
            <a:off x="394854" y="1274617"/>
            <a:ext cx="11399400" cy="5244600"/>
          </a:xfrm>
          <a:prstGeom prst="rect">
            <a:avLst/>
          </a:prstGeom>
          <a:noFill/>
          <a:ln>
            <a:noFill/>
          </a:ln>
        </p:spPr>
        <p:txBody>
          <a:bodyPr anchorCtr="0" anchor="t" bIns="45700" lIns="91425" spcFirstLastPara="1" rIns="91425" wrap="square" tIns="45700">
            <a:noAutofit/>
          </a:bodyPr>
          <a:lstStyle/>
          <a:p>
            <a:pPr indent="-228593" lvl="0" marL="228593" rtl="0" algn="l">
              <a:lnSpc>
                <a:spcPct val="90000"/>
              </a:lnSpc>
              <a:spcBef>
                <a:spcPts val="0"/>
              </a:spcBef>
              <a:spcAft>
                <a:spcPts val="0"/>
              </a:spcAft>
              <a:buClr>
                <a:schemeClr val="accent1"/>
              </a:buClr>
              <a:buSzPts val="2800"/>
              <a:buFont typeface="Arial"/>
              <a:buChar char="•"/>
            </a:pPr>
            <a:r>
              <a:rPr lang="en-GB"/>
              <a:t>Avoid highlighting outdated content: </a:t>
            </a:r>
            <a:endParaRPr/>
          </a:p>
          <a:p>
            <a:pPr indent="-228594" lvl="1" marL="685783" rtl="0" algn="l">
              <a:lnSpc>
                <a:spcPct val="90000"/>
              </a:lnSpc>
              <a:spcBef>
                <a:spcPts val="500"/>
              </a:spcBef>
              <a:spcAft>
                <a:spcPts val="0"/>
              </a:spcAft>
              <a:buClr>
                <a:schemeClr val="accent2"/>
              </a:buClr>
              <a:buSzPts val="2400"/>
              <a:buChar char="•"/>
            </a:pPr>
            <a:r>
              <a:rPr lang="en-GB"/>
              <a:t>LitBlitz, beta Chrome extension, abandoned; TILE, not updated in 9 years; Virtual Lightbox, not updated in 16 years, etc.</a:t>
            </a:r>
            <a:endParaRPr/>
          </a:p>
          <a:p>
            <a:pPr indent="-228594" lvl="1" marL="685783" rtl="0" algn="l">
              <a:lnSpc>
                <a:spcPct val="90000"/>
              </a:lnSpc>
              <a:spcBef>
                <a:spcPts val="500"/>
              </a:spcBef>
              <a:spcAft>
                <a:spcPts val="0"/>
              </a:spcAft>
              <a:buClr>
                <a:schemeClr val="accent2"/>
              </a:buClr>
              <a:buSzPts val="2400"/>
              <a:buChar char="•"/>
            </a:pPr>
            <a:r>
              <a:rPr lang="en-GB"/>
              <a:t>Suggestion: filter out by default outdated/abandoned or experimental software; include a filter or even an option on the user profile</a:t>
            </a:r>
            <a:endParaRPr/>
          </a:p>
          <a:p>
            <a:pPr indent="-228593" lvl="0" marL="228593" rtl="0" algn="l">
              <a:lnSpc>
                <a:spcPct val="90000"/>
              </a:lnSpc>
              <a:spcBef>
                <a:spcPts val="1000"/>
              </a:spcBef>
              <a:spcAft>
                <a:spcPts val="0"/>
              </a:spcAft>
              <a:buClr>
                <a:schemeClr val="accent1"/>
              </a:buClr>
              <a:buSzPts val="2800"/>
              <a:buFont typeface="Arial"/>
              <a:buChar char="•"/>
            </a:pPr>
            <a:r>
              <a:rPr lang="en-GB"/>
              <a:t>“Last modified on 22 June 2020” is misleading, should be clearer that is referring to the curation and not the item itself</a:t>
            </a:r>
            <a:endParaRPr/>
          </a:p>
          <a:p>
            <a:pPr indent="-228593" lvl="0" marL="228593" rtl="0" algn="l">
              <a:lnSpc>
                <a:spcPct val="90000"/>
              </a:lnSpc>
              <a:spcBef>
                <a:spcPts val="1000"/>
              </a:spcBef>
              <a:spcAft>
                <a:spcPts val="0"/>
              </a:spcAft>
              <a:buClr>
                <a:schemeClr val="accent1"/>
              </a:buClr>
              <a:buSzPts val="2800"/>
              <a:buFont typeface="Arial"/>
              <a:buChar char="•"/>
            </a:pPr>
            <a:r>
              <a:rPr lang="en-GB"/>
              <a:t>Suggestion: work as a recommender system, not just as a catalogue. On account creation, let users choose what kind of DH researchers they are (new, experienced, advanced), along with their interests (background	, research topics, data they work with), and provide personalised content suggestions (i.e. a Netflix for Digital Humanities)</a:t>
            </a:r>
            <a:endParaRPr/>
          </a:p>
        </p:txBody>
      </p:sp>
      <p:sp>
        <p:nvSpPr>
          <p:cNvPr id="186" name="Google Shape;186;p25"/>
          <p:cNvSpPr txBox="1"/>
          <p:nvPr/>
        </p:nvSpPr>
        <p:spPr>
          <a:xfrm>
            <a:off x="9935700" y="72700"/>
            <a:ext cx="2256300" cy="11409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GB" sz="3200">
                <a:solidFill>
                  <a:schemeClr val="accent1"/>
                </a:solidFill>
              </a:rPr>
              <a:t>Maurizio Toscano</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0" name="Shape 190"/>
        <p:cNvGrpSpPr/>
        <p:nvPr/>
      </p:nvGrpSpPr>
      <p:grpSpPr>
        <a:xfrm>
          <a:off x="0" y="0"/>
          <a:ext cx="0" cy="0"/>
          <a:chOff x="0" y="0"/>
          <a:chExt cx="0" cy="0"/>
        </a:xfrm>
      </p:grpSpPr>
      <p:sp>
        <p:nvSpPr>
          <p:cNvPr id="191" name="Google Shape;191;p26"/>
          <p:cNvSpPr txBox="1"/>
          <p:nvPr>
            <p:ph type="title"/>
          </p:nvPr>
        </p:nvSpPr>
        <p:spPr>
          <a:xfrm>
            <a:off x="394855" y="365125"/>
            <a:ext cx="10959000" cy="1386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3200"/>
              <a:buFont typeface="Arial"/>
              <a:buNone/>
            </a:pPr>
            <a:r>
              <a:rPr lang="en-GB"/>
              <a:t>Content &amp; curation of content</a:t>
            </a:r>
            <a:endParaRPr/>
          </a:p>
        </p:txBody>
      </p:sp>
      <p:sp>
        <p:nvSpPr>
          <p:cNvPr id="192" name="Google Shape;192;p26"/>
          <p:cNvSpPr txBox="1"/>
          <p:nvPr>
            <p:ph idx="1" type="body"/>
          </p:nvPr>
        </p:nvSpPr>
        <p:spPr>
          <a:xfrm>
            <a:off x="394854" y="1378100"/>
            <a:ext cx="10959000" cy="4808700"/>
          </a:xfrm>
          <a:prstGeom prst="rect">
            <a:avLst/>
          </a:prstGeom>
          <a:noFill/>
          <a:ln>
            <a:noFill/>
          </a:ln>
        </p:spPr>
        <p:txBody>
          <a:bodyPr anchorCtr="0" anchor="t" bIns="45700" lIns="91425" spcFirstLastPara="1" rIns="91425" wrap="square" tIns="45700">
            <a:noAutofit/>
          </a:bodyPr>
          <a:lstStyle/>
          <a:p>
            <a:pPr indent="-228593" lvl="0" marL="228593" rtl="0" algn="l">
              <a:lnSpc>
                <a:spcPct val="90000"/>
              </a:lnSpc>
              <a:spcBef>
                <a:spcPts val="0"/>
              </a:spcBef>
              <a:spcAft>
                <a:spcPts val="0"/>
              </a:spcAft>
              <a:buClr>
                <a:schemeClr val="accent1"/>
              </a:buClr>
              <a:buSzPts val="2800"/>
              <a:buFont typeface="Arial"/>
              <a:buChar char="•"/>
            </a:pPr>
            <a:r>
              <a:rPr lang="en-GB"/>
              <a:t>Datasets:</a:t>
            </a:r>
            <a:endParaRPr/>
          </a:p>
          <a:p>
            <a:pPr indent="-228594" lvl="1" marL="685783" rtl="0" algn="l">
              <a:lnSpc>
                <a:spcPct val="90000"/>
              </a:lnSpc>
              <a:spcBef>
                <a:spcPts val="500"/>
              </a:spcBef>
              <a:spcAft>
                <a:spcPts val="0"/>
              </a:spcAft>
              <a:buClr>
                <a:schemeClr val="accent2"/>
              </a:buClr>
              <a:buSzPts val="2400"/>
              <a:buChar char="•"/>
            </a:pPr>
            <a:r>
              <a:rPr lang="en-GB"/>
              <a:t>Hard to visualize the tool (at this point only one dataset)</a:t>
            </a:r>
            <a:endParaRPr/>
          </a:p>
          <a:p>
            <a:pPr indent="-228594" lvl="1" marL="685783" rtl="0" algn="l">
              <a:lnSpc>
                <a:spcPct val="90000"/>
              </a:lnSpc>
              <a:spcBef>
                <a:spcPts val="500"/>
              </a:spcBef>
              <a:spcAft>
                <a:spcPts val="0"/>
              </a:spcAft>
              <a:buClr>
                <a:schemeClr val="accent2"/>
              </a:buClr>
              <a:buSzPts val="2400"/>
              <a:buChar char="•"/>
            </a:pPr>
            <a:r>
              <a:rPr lang="en-GB"/>
              <a:t>No access to variables, only to the general meta data</a:t>
            </a:r>
            <a:endParaRPr/>
          </a:p>
          <a:p>
            <a:pPr indent="-228594" lvl="1" marL="685783" rtl="0" algn="l">
              <a:lnSpc>
                <a:spcPct val="90000"/>
              </a:lnSpc>
              <a:spcBef>
                <a:spcPts val="500"/>
              </a:spcBef>
              <a:spcAft>
                <a:spcPts val="0"/>
              </a:spcAft>
              <a:buClr>
                <a:schemeClr val="accent2"/>
              </a:buClr>
              <a:buSzPts val="2400"/>
              <a:buChar char="•"/>
            </a:pPr>
            <a:r>
              <a:rPr lang="en-GB"/>
              <a:t>What difference between Marketplace and other tools, for instance Google Data Search?</a:t>
            </a:r>
            <a:endParaRPr/>
          </a:p>
          <a:p>
            <a:pPr indent="-228594" lvl="1" marL="685783" rtl="0" algn="l">
              <a:lnSpc>
                <a:spcPct val="90000"/>
              </a:lnSpc>
              <a:spcBef>
                <a:spcPts val="500"/>
              </a:spcBef>
              <a:spcAft>
                <a:spcPts val="0"/>
              </a:spcAft>
              <a:buClr>
                <a:schemeClr val="accent2"/>
              </a:buClr>
              <a:buSzPts val="2400"/>
              <a:buChar char="•"/>
            </a:pPr>
            <a:r>
              <a:rPr lang="en-GB"/>
              <a:t>How will the functionality work with ingestion of the CESSDA Data Catalogue?</a:t>
            </a:r>
            <a:endParaRPr/>
          </a:p>
          <a:p>
            <a:pPr indent="-228593" lvl="2" marL="1142970" rtl="0" algn="l">
              <a:lnSpc>
                <a:spcPct val="90000"/>
              </a:lnSpc>
              <a:spcBef>
                <a:spcPts val="500"/>
              </a:spcBef>
              <a:spcAft>
                <a:spcPts val="0"/>
              </a:spcAft>
              <a:buClr>
                <a:schemeClr val="accent1"/>
              </a:buClr>
              <a:buSzPts val="2000"/>
              <a:buChar char="•"/>
            </a:pPr>
            <a:r>
              <a:rPr lang="en-GB"/>
              <a:t>Large database, is current search functionality sufficient?</a:t>
            </a:r>
            <a:endParaRPr/>
          </a:p>
          <a:p>
            <a:pPr indent="-228593" lvl="0" marL="228593" rtl="0" algn="l">
              <a:lnSpc>
                <a:spcPct val="90000"/>
              </a:lnSpc>
              <a:spcBef>
                <a:spcPts val="1000"/>
              </a:spcBef>
              <a:spcAft>
                <a:spcPts val="0"/>
              </a:spcAft>
              <a:buClr>
                <a:schemeClr val="accent1"/>
              </a:buClr>
              <a:buSzPts val="2800"/>
              <a:buFont typeface="Arial"/>
              <a:buChar char="•"/>
            </a:pPr>
            <a:r>
              <a:rPr lang="en-GB"/>
              <a:t>Other:</a:t>
            </a:r>
            <a:endParaRPr/>
          </a:p>
          <a:p>
            <a:pPr indent="-228594" lvl="1" marL="685783" rtl="0" algn="l">
              <a:lnSpc>
                <a:spcPct val="90000"/>
              </a:lnSpc>
              <a:spcBef>
                <a:spcPts val="500"/>
              </a:spcBef>
              <a:spcAft>
                <a:spcPts val="0"/>
              </a:spcAft>
              <a:buClr>
                <a:schemeClr val="accent2"/>
              </a:buClr>
              <a:buSzPts val="2400"/>
              <a:buChar char="•"/>
            </a:pPr>
            <a:r>
              <a:rPr lang="en-GB"/>
              <a:t>How are the contextual links created, what are the criteria?</a:t>
            </a:r>
            <a:endParaRPr/>
          </a:p>
          <a:p>
            <a:pPr indent="-228594" lvl="1" marL="685783" rtl="0" algn="l">
              <a:lnSpc>
                <a:spcPct val="90000"/>
              </a:lnSpc>
              <a:spcBef>
                <a:spcPts val="500"/>
              </a:spcBef>
              <a:spcAft>
                <a:spcPts val="0"/>
              </a:spcAft>
              <a:buClr>
                <a:schemeClr val="accent2"/>
              </a:buClr>
              <a:buSzPts val="2400"/>
              <a:buChar char="•"/>
            </a:pPr>
            <a:r>
              <a:rPr i="1" lang="en-GB"/>
              <a:t>Workflows</a:t>
            </a:r>
            <a:r>
              <a:rPr lang="en-GB"/>
              <a:t> not used in social sciences, </a:t>
            </a:r>
            <a:r>
              <a:rPr i="1" lang="en-GB"/>
              <a:t>tools </a:t>
            </a:r>
            <a:r>
              <a:rPr lang="en-GB"/>
              <a:t>and </a:t>
            </a:r>
            <a:r>
              <a:rPr i="1" lang="en-GB"/>
              <a:t>training materials </a:t>
            </a:r>
            <a:r>
              <a:rPr lang="en-GB"/>
              <a:t>provide a good overview for new users (although can also be found in other search engines)  </a:t>
            </a:r>
            <a:endParaRPr/>
          </a:p>
          <a:p>
            <a:pPr indent="-76194" lvl="1" marL="685783" rtl="0" algn="l">
              <a:lnSpc>
                <a:spcPct val="90000"/>
              </a:lnSpc>
              <a:spcBef>
                <a:spcPts val="500"/>
              </a:spcBef>
              <a:spcAft>
                <a:spcPts val="0"/>
              </a:spcAft>
              <a:buClr>
                <a:schemeClr val="accent2"/>
              </a:buClr>
              <a:buSzPts val="2400"/>
              <a:buNone/>
            </a:pPr>
            <a:r>
              <a:t/>
            </a:r>
            <a:endParaRPr/>
          </a:p>
          <a:p>
            <a:pPr indent="-76194" lvl="1" marL="685783" rtl="0" algn="l">
              <a:lnSpc>
                <a:spcPct val="90000"/>
              </a:lnSpc>
              <a:spcBef>
                <a:spcPts val="500"/>
              </a:spcBef>
              <a:spcAft>
                <a:spcPts val="0"/>
              </a:spcAft>
              <a:buClr>
                <a:schemeClr val="accent2"/>
              </a:buClr>
              <a:buSzPts val="2400"/>
              <a:buNone/>
            </a:pPr>
            <a:r>
              <a:t/>
            </a:r>
            <a:endParaRPr/>
          </a:p>
          <a:p>
            <a:pPr indent="-76194" lvl="1" marL="685783" rtl="0" algn="l">
              <a:lnSpc>
                <a:spcPct val="90000"/>
              </a:lnSpc>
              <a:spcBef>
                <a:spcPts val="500"/>
              </a:spcBef>
              <a:spcAft>
                <a:spcPts val="0"/>
              </a:spcAft>
              <a:buClr>
                <a:schemeClr val="accent2"/>
              </a:buClr>
              <a:buSzPts val="2400"/>
              <a:buNone/>
            </a:pPr>
            <a:r>
              <a:t/>
            </a:r>
            <a:endParaRPr/>
          </a:p>
          <a:p>
            <a:pPr indent="-76194" lvl="1" marL="685783" rtl="0" algn="l">
              <a:lnSpc>
                <a:spcPct val="90000"/>
              </a:lnSpc>
              <a:spcBef>
                <a:spcPts val="500"/>
              </a:spcBef>
              <a:spcAft>
                <a:spcPts val="0"/>
              </a:spcAft>
              <a:buClr>
                <a:schemeClr val="accent2"/>
              </a:buClr>
              <a:buSzPts val="2400"/>
              <a:buNone/>
            </a:pPr>
            <a:r>
              <a:t/>
            </a:r>
            <a:endParaRPr/>
          </a:p>
          <a:p>
            <a:pPr indent="0" lvl="1" marL="457188" rtl="0" algn="l">
              <a:lnSpc>
                <a:spcPct val="90000"/>
              </a:lnSpc>
              <a:spcBef>
                <a:spcPts val="500"/>
              </a:spcBef>
              <a:spcAft>
                <a:spcPts val="0"/>
              </a:spcAft>
              <a:buClr>
                <a:schemeClr val="accent2"/>
              </a:buClr>
              <a:buSzPts val="2400"/>
              <a:buNone/>
            </a:pPr>
            <a:r>
              <a:t/>
            </a:r>
            <a:endParaRPr/>
          </a:p>
          <a:p>
            <a:pPr indent="-50793" lvl="0" marL="228593" rtl="0" algn="l">
              <a:lnSpc>
                <a:spcPct val="90000"/>
              </a:lnSpc>
              <a:spcBef>
                <a:spcPts val="1000"/>
              </a:spcBef>
              <a:spcAft>
                <a:spcPts val="0"/>
              </a:spcAft>
              <a:buClr>
                <a:schemeClr val="accent1"/>
              </a:buClr>
              <a:buSzPts val="2800"/>
              <a:buFont typeface="Arial"/>
              <a:buNone/>
            </a:pPr>
            <a:r>
              <a:t/>
            </a:r>
            <a:endParaRPr/>
          </a:p>
          <a:p>
            <a:pPr indent="-50793" lvl="0" marL="228593" rtl="0" algn="l">
              <a:lnSpc>
                <a:spcPct val="90000"/>
              </a:lnSpc>
              <a:spcBef>
                <a:spcPts val="1000"/>
              </a:spcBef>
              <a:spcAft>
                <a:spcPts val="0"/>
              </a:spcAft>
              <a:buClr>
                <a:schemeClr val="accent1"/>
              </a:buClr>
              <a:buSzPts val="2800"/>
              <a:buFont typeface="Arial"/>
              <a:buNone/>
            </a:pPr>
            <a:r>
              <a:t/>
            </a:r>
            <a:endParaRPr/>
          </a:p>
          <a:p>
            <a:pPr indent="-50793" lvl="0" marL="228593" rtl="0" algn="l">
              <a:lnSpc>
                <a:spcPct val="90000"/>
              </a:lnSpc>
              <a:spcBef>
                <a:spcPts val="1000"/>
              </a:spcBef>
              <a:spcAft>
                <a:spcPts val="0"/>
              </a:spcAft>
              <a:buClr>
                <a:schemeClr val="accent1"/>
              </a:buClr>
              <a:buSzPts val="2800"/>
              <a:buFont typeface="Arial"/>
              <a:buNone/>
            </a:pPr>
            <a:r>
              <a:t/>
            </a:r>
            <a:endParaRPr/>
          </a:p>
        </p:txBody>
      </p:sp>
      <p:sp>
        <p:nvSpPr>
          <p:cNvPr id="193" name="Google Shape;193;p26"/>
          <p:cNvSpPr txBox="1"/>
          <p:nvPr/>
        </p:nvSpPr>
        <p:spPr>
          <a:xfrm>
            <a:off x="9085400" y="0"/>
            <a:ext cx="3000000" cy="3000000"/>
          </a:xfrm>
          <a:prstGeom prst="rect">
            <a:avLst/>
          </a:prstGeom>
          <a:noFill/>
          <a:ln>
            <a:noFill/>
          </a:ln>
        </p:spPr>
        <p:txBody>
          <a:bodyPr anchorCtr="0" anchor="t" bIns="91425" lIns="91425" spcFirstLastPara="1" rIns="91425" wrap="square" tIns="91425">
            <a:noAutofit/>
          </a:bodyPr>
          <a:lstStyle/>
          <a:p>
            <a:pPr indent="0" lvl="0" marL="0" rtl="0" algn="r">
              <a:lnSpc>
                <a:spcPct val="90000"/>
              </a:lnSpc>
              <a:spcBef>
                <a:spcPts val="0"/>
              </a:spcBef>
              <a:spcAft>
                <a:spcPts val="0"/>
              </a:spcAft>
              <a:buNone/>
            </a:pPr>
            <a:r>
              <a:rPr lang="en-GB" sz="3200">
                <a:solidFill>
                  <a:schemeClr val="accent1"/>
                </a:solidFill>
              </a:rPr>
              <a:t>Kasia Karpinska</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7" name="Shape 197"/>
        <p:cNvGrpSpPr/>
        <p:nvPr/>
      </p:nvGrpSpPr>
      <p:grpSpPr>
        <a:xfrm>
          <a:off x="0" y="0"/>
          <a:ext cx="0" cy="0"/>
          <a:chOff x="0" y="0"/>
          <a:chExt cx="0" cy="0"/>
        </a:xfrm>
      </p:grpSpPr>
      <p:sp>
        <p:nvSpPr>
          <p:cNvPr id="198" name="Google Shape;198;p27"/>
          <p:cNvSpPr txBox="1"/>
          <p:nvPr>
            <p:ph type="title"/>
          </p:nvPr>
        </p:nvSpPr>
        <p:spPr>
          <a:xfrm>
            <a:off x="394854" y="365125"/>
            <a:ext cx="10959000" cy="1386300"/>
          </a:xfrm>
          <a:prstGeom prst="rect">
            <a:avLst/>
          </a:prstGeom>
          <a:noFill/>
          <a:ln>
            <a:noFill/>
          </a:ln>
        </p:spPr>
        <p:txBody>
          <a:bodyPr anchorCtr="0" anchor="t" bIns="45700" lIns="45700" spcFirstLastPara="1" rIns="45700" wrap="square" tIns="45700">
            <a:noAutofit/>
          </a:bodyPr>
          <a:lstStyle/>
          <a:p>
            <a:pPr indent="0" lvl="0" marL="0" rtl="0" algn="l">
              <a:lnSpc>
                <a:spcPct val="90000"/>
              </a:lnSpc>
              <a:spcBef>
                <a:spcPts val="0"/>
              </a:spcBef>
              <a:spcAft>
                <a:spcPts val="0"/>
              </a:spcAft>
              <a:buClr>
                <a:schemeClr val="accent1"/>
              </a:buClr>
              <a:buSzPts val="3200"/>
              <a:buFont typeface="Arial"/>
              <a:buNone/>
            </a:pPr>
            <a:r>
              <a:rPr b="0" i="0" lang="en-GB" sz="3200" u="none" cap="none" strike="noStrike">
                <a:solidFill>
                  <a:schemeClr val="accent1"/>
                </a:solidFill>
                <a:latin typeface="Arial"/>
                <a:ea typeface="Arial"/>
                <a:cs typeface="Arial"/>
                <a:sym typeface="Arial"/>
              </a:rPr>
              <a:t>Content &amp; curation of content 1</a:t>
            </a:r>
            <a:endParaRPr/>
          </a:p>
        </p:txBody>
      </p:sp>
      <p:sp>
        <p:nvSpPr>
          <p:cNvPr id="199" name="Google Shape;199;p27"/>
          <p:cNvSpPr txBox="1"/>
          <p:nvPr>
            <p:ph idx="1" type="body"/>
          </p:nvPr>
        </p:nvSpPr>
        <p:spPr>
          <a:xfrm>
            <a:off x="-20783" y="1572219"/>
            <a:ext cx="4444200" cy="4499700"/>
          </a:xfrm>
          <a:prstGeom prst="rect">
            <a:avLst/>
          </a:prstGeom>
          <a:noFill/>
          <a:ln>
            <a:noFill/>
          </a:ln>
        </p:spPr>
        <p:txBody>
          <a:bodyPr anchorCtr="0" anchor="t" bIns="45700" lIns="45700" spcFirstLastPara="1" rIns="45700" wrap="square" tIns="45700">
            <a:noAutofit/>
          </a:bodyPr>
          <a:lstStyle/>
          <a:p>
            <a:pPr indent="-173730" lvl="0" marL="173730" rtl="0" algn="l">
              <a:lnSpc>
                <a:spcPct val="90000"/>
              </a:lnSpc>
              <a:spcBef>
                <a:spcPts val="0"/>
              </a:spcBef>
              <a:spcAft>
                <a:spcPts val="0"/>
              </a:spcAft>
              <a:buClr>
                <a:schemeClr val="accent1"/>
              </a:buClr>
              <a:buSzPts val="2128"/>
              <a:buFont typeface="Arial"/>
              <a:buChar char="•"/>
            </a:pPr>
            <a:r>
              <a:rPr lang="en-GB" sz="2128"/>
              <a:t>I like „contributors” instead of „authors” in details of a particular item.</a:t>
            </a:r>
            <a:endParaRPr/>
          </a:p>
          <a:p>
            <a:pPr indent="-173730" lvl="0" marL="173730" rtl="0" algn="l">
              <a:lnSpc>
                <a:spcPct val="90000"/>
              </a:lnSpc>
              <a:spcBef>
                <a:spcPts val="700"/>
              </a:spcBef>
              <a:spcAft>
                <a:spcPts val="0"/>
              </a:spcAft>
              <a:buClr>
                <a:schemeClr val="accent1"/>
              </a:buClr>
              <a:buSzPts val="2128"/>
              <a:buFont typeface="Arial"/>
              <a:buChar char="•"/>
            </a:pPr>
            <a:r>
              <a:rPr lang="en-GB" sz="2128"/>
              <a:t>It would be fan-ta-stic to add examples of using a particular item (tool or datasets) in action!</a:t>
            </a:r>
            <a:endParaRPr/>
          </a:p>
          <a:p>
            <a:pPr indent="-173730" lvl="0" marL="173730" rtl="0" algn="l">
              <a:lnSpc>
                <a:spcPct val="90000"/>
              </a:lnSpc>
              <a:spcBef>
                <a:spcPts val="700"/>
              </a:spcBef>
              <a:spcAft>
                <a:spcPts val="0"/>
              </a:spcAft>
              <a:buClr>
                <a:schemeClr val="accent1"/>
              </a:buClr>
              <a:buSzPts val="2128"/>
              <a:buFont typeface="Arial"/>
              <a:buChar char="•"/>
            </a:pPr>
            <a:r>
              <a:rPr lang="en-GB" sz="2128"/>
              <a:t>If the description of an item will be in more than English, then it would be great for multilingualism (like every in English and mother tongue of a project)</a:t>
            </a:r>
            <a:endParaRPr/>
          </a:p>
          <a:p>
            <a:pPr indent="-173730" lvl="0" marL="173730" rtl="0" algn="l">
              <a:lnSpc>
                <a:spcPct val="90000"/>
              </a:lnSpc>
              <a:spcBef>
                <a:spcPts val="700"/>
              </a:spcBef>
              <a:spcAft>
                <a:spcPts val="0"/>
              </a:spcAft>
              <a:buClr>
                <a:schemeClr val="accent1"/>
              </a:buClr>
              <a:buSzPts val="2128"/>
              <a:buFont typeface="Arial"/>
              <a:buChar char="•"/>
            </a:pPr>
            <a:r>
              <a:rPr lang="en-GB" sz="2128"/>
              <a:t>It seems like a place for many different initiatives (exact key words, many categories)</a:t>
            </a:r>
            <a:endParaRPr/>
          </a:p>
        </p:txBody>
      </p:sp>
      <p:sp>
        <p:nvSpPr>
          <p:cNvPr id="200" name="Google Shape;200;p27"/>
          <p:cNvSpPr txBox="1"/>
          <p:nvPr/>
        </p:nvSpPr>
        <p:spPr>
          <a:xfrm>
            <a:off x="4290290" y="1646363"/>
            <a:ext cx="4952700" cy="4351200"/>
          </a:xfrm>
          <a:prstGeom prst="rect">
            <a:avLst/>
          </a:prstGeom>
          <a:noFill/>
          <a:ln>
            <a:noFill/>
          </a:ln>
        </p:spPr>
        <p:txBody>
          <a:bodyPr anchorCtr="0" anchor="t" bIns="45700" lIns="45700" spcFirstLastPara="1" rIns="45700" wrap="square" tIns="45700">
            <a:noAutofit/>
          </a:bodyPr>
          <a:lstStyle/>
          <a:p>
            <a:pPr indent="-148586" lvl="0" marL="148586" marR="0" rtl="0" algn="l">
              <a:lnSpc>
                <a:spcPct val="90000"/>
              </a:lnSpc>
              <a:spcBef>
                <a:spcPts val="0"/>
              </a:spcBef>
              <a:spcAft>
                <a:spcPts val="0"/>
              </a:spcAft>
              <a:buClr>
                <a:schemeClr val="accent1"/>
              </a:buClr>
              <a:buSzPts val="1819"/>
              <a:buFont typeface="Arial"/>
              <a:buChar char="•"/>
            </a:pPr>
            <a:r>
              <a:rPr b="0" i="0" lang="en-GB" sz="1819" u="none" cap="none" strike="noStrike">
                <a:solidFill>
                  <a:schemeClr val="accent1"/>
                </a:solidFill>
                <a:latin typeface="Arial"/>
                <a:ea typeface="Arial"/>
                <a:cs typeface="Arial"/>
                <a:sym typeface="Arial"/>
              </a:rPr>
              <a:t>Description of particular item seems short and generic, like copy-paste from the project’s page. I'd prefer an original and a little more detailed one, prepared by the SSH Open Marketplace editors.</a:t>
            </a:r>
            <a:endParaRPr/>
          </a:p>
          <a:p>
            <a:pPr indent="-148586" lvl="0" marL="148586" marR="0" rtl="0" algn="l">
              <a:lnSpc>
                <a:spcPct val="90000"/>
              </a:lnSpc>
              <a:spcBef>
                <a:spcPts val="600"/>
              </a:spcBef>
              <a:spcAft>
                <a:spcPts val="0"/>
              </a:spcAft>
              <a:buClr>
                <a:schemeClr val="accent1"/>
              </a:buClr>
              <a:buSzPts val="1819"/>
              <a:buFont typeface="Arial"/>
              <a:buChar char="•"/>
            </a:pPr>
            <a:r>
              <a:rPr b="0" i="0" lang="en-GB" sz="1819" u="none" cap="none" strike="noStrike">
                <a:solidFill>
                  <a:schemeClr val="accent1"/>
                </a:solidFill>
                <a:latin typeface="Arial"/>
                <a:ea typeface="Arial"/>
                <a:cs typeface="Arial"/>
                <a:sym typeface="Arial"/>
              </a:rPr>
              <a:t>Not sure about details in alphabetical order. </a:t>
            </a:r>
            <a:endParaRPr/>
          </a:p>
          <a:p>
            <a:pPr indent="-148586" lvl="0" marL="148586" marR="0" rtl="0" algn="l">
              <a:lnSpc>
                <a:spcPct val="90000"/>
              </a:lnSpc>
              <a:spcBef>
                <a:spcPts val="600"/>
              </a:spcBef>
              <a:spcAft>
                <a:spcPts val="0"/>
              </a:spcAft>
              <a:buClr>
                <a:schemeClr val="accent1"/>
              </a:buClr>
              <a:buSzPts val="1819"/>
              <a:buFont typeface="Arial"/>
              <a:buChar char="•"/>
            </a:pPr>
            <a:r>
              <a:rPr b="0" i="0" lang="en-GB" sz="1819" u="none" cap="none" strike="noStrike">
                <a:solidFill>
                  <a:schemeClr val="accent1"/>
                </a:solidFill>
                <a:latin typeface="Arial"/>
                <a:ea typeface="Arial"/>
                <a:cs typeface="Arial"/>
                <a:sym typeface="Arial"/>
              </a:rPr>
              <a:t>Not sure if there will be plenty of </a:t>
            </a:r>
            <a:r>
              <a:rPr b="0" i="1" lang="en-GB" sz="1819" u="none" cap="none" strike="noStrike">
                <a:solidFill>
                  <a:schemeClr val="accent1"/>
                </a:solidFill>
                <a:latin typeface="Arial"/>
                <a:ea typeface="Arial"/>
                <a:cs typeface="Arial"/>
                <a:sym typeface="Arial"/>
              </a:rPr>
              <a:t>Workflows</a:t>
            </a:r>
            <a:r>
              <a:rPr b="0" i="0" lang="en-GB" sz="1819" u="none" cap="none" strike="noStrike">
                <a:solidFill>
                  <a:schemeClr val="accent1"/>
                </a:solidFill>
                <a:latin typeface="Arial"/>
                <a:ea typeface="Arial"/>
                <a:cs typeface="Arial"/>
                <a:sym typeface="Arial"/>
              </a:rPr>
              <a:t> to fill plus they appear to be similar to the </a:t>
            </a:r>
            <a:r>
              <a:rPr b="0" i="1" lang="en-GB" sz="1819" u="none" cap="none" strike="noStrike">
                <a:solidFill>
                  <a:schemeClr val="accent1"/>
                </a:solidFill>
                <a:latin typeface="Arial"/>
                <a:ea typeface="Arial"/>
                <a:cs typeface="Arial"/>
                <a:sym typeface="Arial"/>
              </a:rPr>
              <a:t>Training Materials</a:t>
            </a:r>
            <a:endParaRPr/>
          </a:p>
          <a:p>
            <a:pPr indent="-148586" lvl="0" marL="148586" marR="0" rtl="0" algn="l">
              <a:lnSpc>
                <a:spcPct val="90000"/>
              </a:lnSpc>
              <a:spcBef>
                <a:spcPts val="600"/>
              </a:spcBef>
              <a:spcAft>
                <a:spcPts val="0"/>
              </a:spcAft>
              <a:buClr>
                <a:schemeClr val="accent1"/>
              </a:buClr>
              <a:buSzPts val="1819"/>
              <a:buFont typeface="Arial"/>
              <a:buChar char="•"/>
            </a:pPr>
            <a:r>
              <a:rPr b="0" i="0" lang="en-GB" sz="1819" u="none" cap="none" strike="noStrike">
                <a:solidFill>
                  <a:schemeClr val="accent1"/>
                </a:solidFill>
                <a:latin typeface="Arial"/>
                <a:ea typeface="Arial"/>
                <a:cs typeface="Arial"/>
                <a:sym typeface="Arial"/>
              </a:rPr>
              <a:t>No option to test </a:t>
            </a:r>
            <a:r>
              <a:rPr b="0" i="1" lang="en-GB" sz="1819" u="none" cap="none" strike="noStrike">
                <a:solidFill>
                  <a:schemeClr val="accent1"/>
                </a:solidFill>
                <a:latin typeface="Arial"/>
                <a:ea typeface="Arial"/>
                <a:cs typeface="Arial"/>
                <a:sym typeface="Arial"/>
              </a:rPr>
              <a:t>Community</a:t>
            </a:r>
            <a:r>
              <a:rPr b="0" i="0" lang="en-GB" sz="1819" u="none" cap="none" strike="noStrike">
                <a:solidFill>
                  <a:schemeClr val="accent1"/>
                </a:solidFill>
                <a:latin typeface="Arial"/>
                <a:ea typeface="Arial"/>
                <a:cs typeface="Arial"/>
                <a:sym typeface="Arial"/>
              </a:rPr>
              <a:t> functionalities yet </a:t>
            </a:r>
            <a:endParaRPr/>
          </a:p>
          <a:p>
            <a:pPr indent="-148586" lvl="0" marL="148586" marR="0" rtl="0" algn="l">
              <a:lnSpc>
                <a:spcPct val="90000"/>
              </a:lnSpc>
              <a:spcBef>
                <a:spcPts val="600"/>
              </a:spcBef>
              <a:spcAft>
                <a:spcPts val="0"/>
              </a:spcAft>
              <a:buClr>
                <a:schemeClr val="accent1"/>
              </a:buClr>
              <a:buSzPts val="1819"/>
              <a:buFont typeface="Arial"/>
              <a:buChar char="•"/>
            </a:pPr>
            <a:r>
              <a:rPr b="0" i="0" lang="en-GB" sz="1819" u="none" cap="none" strike="noStrike">
                <a:solidFill>
                  <a:schemeClr val="accent1"/>
                </a:solidFill>
                <a:latin typeface="Arial"/>
                <a:ea typeface="Arial"/>
                <a:cs typeface="Arial"/>
                <a:sym typeface="Arial"/>
              </a:rPr>
              <a:t>Not sure if related items are really related (Oxygen case: </a:t>
            </a:r>
            <a:r>
              <a:rPr b="0" i="0" lang="en-GB" sz="1819" u="sng" cap="none" strike="noStrike">
                <a:solidFill>
                  <a:srgbClr val="0563C1"/>
                </a:solidFill>
                <a:latin typeface="Arial"/>
                <a:ea typeface="Arial"/>
                <a:cs typeface="Arial"/>
                <a:sym typeface="Arial"/>
                <a:hlinkClick r:id="rId3"/>
              </a:rPr>
              <a:t>https://marketplace.sshopencloud.eu/tools/42</a:t>
            </a:r>
            <a:r>
              <a:rPr b="0" i="0" lang="en-GB" sz="1819" u="none" cap="none" strike="noStrike">
                <a:solidFill>
                  <a:schemeClr val="accent1"/>
                </a:solidFill>
                <a:latin typeface="Arial"/>
                <a:ea typeface="Arial"/>
                <a:cs typeface="Arial"/>
                <a:sym typeface="Arial"/>
              </a:rPr>
              <a:t>) What are criteria for relation?</a:t>
            </a:r>
            <a:endParaRPr/>
          </a:p>
        </p:txBody>
      </p:sp>
      <p:pic>
        <p:nvPicPr>
          <p:cNvPr descr="emotion.png" id="201" name="Google Shape;201;p27"/>
          <p:cNvPicPr preferRelativeResize="0"/>
          <p:nvPr/>
        </p:nvPicPr>
        <p:blipFill rotWithShape="1">
          <a:blip r:embed="rId4">
            <a:alphaModFix/>
          </a:blip>
          <a:srcRect b="0" l="0" r="0" t="0"/>
          <a:stretch/>
        </p:blipFill>
        <p:spPr>
          <a:xfrm>
            <a:off x="1640769" y="896170"/>
            <a:ext cx="763932" cy="763932"/>
          </a:xfrm>
          <a:prstGeom prst="rect">
            <a:avLst/>
          </a:prstGeom>
          <a:noFill/>
          <a:ln>
            <a:noFill/>
          </a:ln>
        </p:spPr>
      </p:pic>
      <p:pic>
        <p:nvPicPr>
          <p:cNvPr descr="confused.png" id="202" name="Google Shape;202;p27"/>
          <p:cNvPicPr preferRelativeResize="0"/>
          <p:nvPr/>
        </p:nvPicPr>
        <p:blipFill rotWithShape="1">
          <a:blip r:embed="rId5">
            <a:alphaModFix/>
          </a:blip>
          <a:srcRect b="0" l="0" r="0" t="0"/>
          <a:stretch/>
        </p:blipFill>
        <p:spPr>
          <a:xfrm>
            <a:off x="6519698" y="896170"/>
            <a:ext cx="763932" cy="763932"/>
          </a:xfrm>
          <a:prstGeom prst="rect">
            <a:avLst/>
          </a:prstGeom>
          <a:noFill/>
          <a:ln>
            <a:noFill/>
          </a:ln>
        </p:spPr>
      </p:pic>
      <p:sp>
        <p:nvSpPr>
          <p:cNvPr id="203" name="Google Shape;203;p27"/>
          <p:cNvSpPr txBox="1"/>
          <p:nvPr/>
        </p:nvSpPr>
        <p:spPr>
          <a:xfrm>
            <a:off x="9256525" y="0"/>
            <a:ext cx="2935500" cy="1386300"/>
          </a:xfrm>
          <a:prstGeom prst="rect">
            <a:avLst/>
          </a:prstGeom>
          <a:noFill/>
          <a:ln>
            <a:noFill/>
          </a:ln>
        </p:spPr>
        <p:txBody>
          <a:bodyPr anchorCtr="0" anchor="t" bIns="91425" lIns="91425" spcFirstLastPara="1" rIns="91425" wrap="square" tIns="91425">
            <a:noAutofit/>
          </a:bodyPr>
          <a:lstStyle/>
          <a:p>
            <a:pPr indent="0" lvl="0" marL="0" rtl="0" algn="r">
              <a:lnSpc>
                <a:spcPct val="90000"/>
              </a:lnSpc>
              <a:spcBef>
                <a:spcPts val="0"/>
              </a:spcBef>
              <a:spcAft>
                <a:spcPts val="0"/>
              </a:spcAft>
              <a:buNone/>
            </a:pPr>
            <a:r>
              <a:rPr lang="en-GB" sz="3136">
                <a:solidFill>
                  <a:schemeClr val="accent1"/>
                </a:solidFill>
              </a:rPr>
              <a:t>Agnieszka Szulińska</a:t>
            </a:r>
            <a:endParaRPr>
              <a:solidFill>
                <a:schemeClr val="accent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 name="Shape 207"/>
        <p:cNvGrpSpPr/>
        <p:nvPr/>
      </p:nvGrpSpPr>
      <p:grpSpPr>
        <a:xfrm>
          <a:off x="0" y="0"/>
          <a:ext cx="0" cy="0"/>
          <a:chOff x="0" y="0"/>
          <a:chExt cx="0" cy="0"/>
        </a:xfrm>
      </p:grpSpPr>
      <p:sp>
        <p:nvSpPr>
          <p:cNvPr id="208" name="Google Shape;208;p28"/>
          <p:cNvSpPr txBox="1"/>
          <p:nvPr>
            <p:ph type="title"/>
          </p:nvPr>
        </p:nvSpPr>
        <p:spPr>
          <a:xfrm>
            <a:off x="394851" y="365125"/>
            <a:ext cx="8097600" cy="1386300"/>
          </a:xfrm>
          <a:prstGeom prst="rect">
            <a:avLst/>
          </a:prstGeom>
          <a:noFill/>
          <a:ln>
            <a:noFill/>
          </a:ln>
        </p:spPr>
        <p:txBody>
          <a:bodyPr anchorCtr="0" anchor="t" bIns="45700" lIns="45700" spcFirstLastPara="1" rIns="45700" wrap="square" tIns="45700">
            <a:noAutofit/>
          </a:bodyPr>
          <a:lstStyle/>
          <a:p>
            <a:pPr indent="0" lvl="0" marL="0" rtl="0" algn="l">
              <a:lnSpc>
                <a:spcPct val="90000"/>
              </a:lnSpc>
              <a:spcBef>
                <a:spcPts val="0"/>
              </a:spcBef>
              <a:spcAft>
                <a:spcPts val="0"/>
              </a:spcAft>
              <a:buClr>
                <a:schemeClr val="accent1"/>
              </a:buClr>
              <a:buSzPts val="3200"/>
              <a:buFont typeface="Arial"/>
              <a:buNone/>
            </a:pPr>
            <a:r>
              <a:rPr b="0" i="0" lang="en-GB" sz="3200" u="none" cap="none" strike="noStrike">
                <a:solidFill>
                  <a:schemeClr val="accent1"/>
                </a:solidFill>
                <a:latin typeface="Arial"/>
                <a:ea typeface="Arial"/>
                <a:cs typeface="Arial"/>
                <a:sym typeface="Arial"/>
              </a:rPr>
              <a:t>Content &amp; curation of content 2</a:t>
            </a:r>
            <a:endParaRPr/>
          </a:p>
        </p:txBody>
      </p:sp>
      <p:pic>
        <p:nvPicPr>
          <p:cNvPr descr="Zrzut ekranu 2020-06-28 o 12.11.24.png" id="209" name="Google Shape;209;p28"/>
          <p:cNvPicPr preferRelativeResize="0"/>
          <p:nvPr/>
        </p:nvPicPr>
        <p:blipFill rotWithShape="1">
          <a:blip r:embed="rId3">
            <a:alphaModFix/>
          </a:blip>
          <a:srcRect b="0" l="0" r="0" t="0"/>
          <a:stretch/>
        </p:blipFill>
        <p:spPr>
          <a:xfrm>
            <a:off x="-1" y="1119330"/>
            <a:ext cx="12192002" cy="6630740"/>
          </a:xfrm>
          <a:prstGeom prst="rect">
            <a:avLst/>
          </a:prstGeom>
          <a:noFill/>
          <a:ln>
            <a:noFill/>
          </a:ln>
        </p:spPr>
      </p:pic>
      <p:sp>
        <p:nvSpPr>
          <p:cNvPr id="210" name="Google Shape;210;p28"/>
          <p:cNvSpPr txBox="1"/>
          <p:nvPr/>
        </p:nvSpPr>
        <p:spPr>
          <a:xfrm>
            <a:off x="9256525" y="0"/>
            <a:ext cx="2935500" cy="1386300"/>
          </a:xfrm>
          <a:prstGeom prst="rect">
            <a:avLst/>
          </a:prstGeom>
          <a:noFill/>
          <a:ln>
            <a:noFill/>
          </a:ln>
        </p:spPr>
        <p:txBody>
          <a:bodyPr anchorCtr="0" anchor="t" bIns="91425" lIns="91425" spcFirstLastPara="1" rIns="91425" wrap="square" tIns="91425">
            <a:noAutofit/>
          </a:bodyPr>
          <a:lstStyle/>
          <a:p>
            <a:pPr indent="0" lvl="0" marL="0" rtl="0" algn="r">
              <a:lnSpc>
                <a:spcPct val="90000"/>
              </a:lnSpc>
              <a:spcBef>
                <a:spcPts val="0"/>
              </a:spcBef>
              <a:spcAft>
                <a:spcPts val="0"/>
              </a:spcAft>
              <a:buNone/>
            </a:pPr>
            <a:r>
              <a:rPr lang="en-GB" sz="3136">
                <a:solidFill>
                  <a:schemeClr val="accent1"/>
                </a:solidFill>
              </a:rPr>
              <a:t>Agnieszka Szulińska</a:t>
            </a:r>
            <a:endParaRPr>
              <a:solidFill>
                <a:schemeClr val="accent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 name="Shape 215"/>
        <p:cNvGrpSpPr/>
        <p:nvPr/>
      </p:nvGrpSpPr>
      <p:grpSpPr>
        <a:xfrm>
          <a:off x="0" y="0"/>
          <a:ext cx="0" cy="0"/>
          <a:chOff x="0" y="0"/>
          <a:chExt cx="0" cy="0"/>
        </a:xfrm>
      </p:grpSpPr>
      <p:sp>
        <p:nvSpPr>
          <p:cNvPr id="216" name="Google Shape;216;p29"/>
          <p:cNvSpPr txBox="1"/>
          <p:nvPr>
            <p:ph type="title"/>
          </p:nvPr>
        </p:nvSpPr>
        <p:spPr>
          <a:xfrm>
            <a:off x="394850" y="365125"/>
            <a:ext cx="10959000" cy="752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accent1"/>
              </a:buClr>
              <a:buSzPts val="3200"/>
              <a:buFont typeface="Arial"/>
              <a:buNone/>
            </a:pPr>
            <a:r>
              <a:rPr lang="en-GB"/>
              <a:t>Content &amp; curation of content</a:t>
            </a:r>
            <a:br>
              <a:rPr lang="en-GB"/>
            </a:br>
            <a:r>
              <a:rPr lang="en-GB"/>
              <a:t>(Reactions to testers remarks)</a:t>
            </a:r>
            <a:endParaRPr/>
          </a:p>
        </p:txBody>
      </p:sp>
      <p:sp>
        <p:nvSpPr>
          <p:cNvPr id="217" name="Google Shape;217;p29"/>
          <p:cNvSpPr txBox="1"/>
          <p:nvPr>
            <p:ph idx="1" type="body"/>
          </p:nvPr>
        </p:nvSpPr>
        <p:spPr>
          <a:xfrm>
            <a:off x="394854" y="1606856"/>
            <a:ext cx="10959000" cy="4351200"/>
          </a:xfrm>
          <a:prstGeom prst="rect">
            <a:avLst/>
          </a:prstGeom>
        </p:spPr>
        <p:txBody>
          <a:bodyPr anchorCtr="0" anchor="t" bIns="45700" lIns="91425" spcFirstLastPara="1" rIns="91425" wrap="square" tIns="45700">
            <a:noAutofit/>
          </a:bodyPr>
          <a:lstStyle/>
          <a:p>
            <a:pPr indent="-406400" lvl="0" marL="457200" rtl="0" algn="l">
              <a:spcBef>
                <a:spcPts val="1000"/>
              </a:spcBef>
              <a:spcAft>
                <a:spcPts val="0"/>
              </a:spcAft>
              <a:buSzPts val="2800"/>
              <a:buChar char="•"/>
            </a:pPr>
            <a:r>
              <a:rPr lang="en-GB"/>
              <a:t>Datasets</a:t>
            </a:r>
            <a:endParaRPr/>
          </a:p>
          <a:p>
            <a:pPr indent="-381000" lvl="1" marL="914400" rtl="0" algn="l">
              <a:spcBef>
                <a:spcPts val="0"/>
              </a:spcBef>
              <a:spcAft>
                <a:spcPts val="0"/>
              </a:spcAft>
              <a:buSzPts val="2400"/>
              <a:buChar char="•"/>
            </a:pPr>
            <a:r>
              <a:rPr lang="en-GB"/>
              <a:t>No plan to duplicate all the records from big data catalogues (like CESSDA Data Catalogue or CLARIN VLO)</a:t>
            </a:r>
            <a:endParaRPr/>
          </a:p>
          <a:p>
            <a:pPr indent="-381000" lvl="1" marL="914400" rtl="0" algn="l">
              <a:spcBef>
                <a:spcPts val="0"/>
              </a:spcBef>
              <a:spcAft>
                <a:spcPts val="0"/>
              </a:spcAft>
              <a:buSzPts val="2400"/>
              <a:buChar char="•"/>
            </a:pPr>
            <a:r>
              <a:rPr lang="en-GB"/>
              <a:t>But the catalogues themselves as items in MP (Discovery Services)</a:t>
            </a:r>
            <a:endParaRPr/>
          </a:p>
          <a:p>
            <a:pPr indent="-381000" lvl="1" marL="914400" rtl="0" algn="l">
              <a:spcBef>
                <a:spcPts val="0"/>
              </a:spcBef>
              <a:spcAft>
                <a:spcPts val="0"/>
              </a:spcAft>
              <a:buSzPts val="2400"/>
              <a:buChar char="•"/>
            </a:pPr>
            <a:r>
              <a:rPr lang="en-GB"/>
              <a:t>And manually selected datasets interlinked as samples for tools or used in training materials</a:t>
            </a:r>
            <a:endParaRPr/>
          </a:p>
          <a:p>
            <a:pPr indent="-406400" lvl="0" marL="457200" rtl="0" algn="l">
              <a:spcBef>
                <a:spcPts val="0"/>
              </a:spcBef>
              <a:spcAft>
                <a:spcPts val="0"/>
              </a:spcAft>
              <a:buSzPts val="2800"/>
              <a:buChar char="•"/>
            </a:pPr>
            <a:r>
              <a:rPr lang="en-GB"/>
              <a:t>Workflows</a:t>
            </a:r>
            <a:endParaRPr/>
          </a:p>
          <a:p>
            <a:pPr indent="-381000" lvl="1" marL="914400" rtl="0" algn="l">
              <a:spcBef>
                <a:spcPts val="0"/>
              </a:spcBef>
              <a:spcAft>
                <a:spcPts val="0"/>
              </a:spcAft>
              <a:buSzPts val="2400"/>
              <a:buChar char="•"/>
            </a:pPr>
            <a:r>
              <a:rPr lang="en-GB"/>
              <a:t>aka scenarios, or recipes - Meant to describe sequences of steps to accomplish a task</a:t>
            </a:r>
            <a:endParaRPr/>
          </a:p>
          <a:p>
            <a:pPr indent="-381000" lvl="1" marL="914400" rtl="0" algn="l">
              <a:spcBef>
                <a:spcPts val="0"/>
              </a:spcBef>
              <a:spcAft>
                <a:spcPts val="0"/>
              </a:spcAft>
              <a:buSzPts val="2400"/>
              <a:buChar char="•"/>
            </a:pPr>
            <a:r>
              <a:rPr lang="en-GB"/>
              <a:t>Similarity with training materials - yes, but introduced to emphasize the “how” question, which MP is meant to offer answers to</a:t>
            </a:r>
            <a:endParaRPr/>
          </a:p>
          <a:p>
            <a:pPr indent="0" lvl="0" marL="0" rtl="0" algn="l">
              <a:spcBef>
                <a:spcPts val="1000"/>
              </a:spcBef>
              <a:spcAft>
                <a:spcPts val="0"/>
              </a:spcAft>
              <a:buNone/>
            </a:pPr>
            <a:r>
              <a:t/>
            </a:r>
            <a:endParaRPr/>
          </a:p>
        </p:txBody>
      </p:sp>
      <p:sp>
        <p:nvSpPr>
          <p:cNvPr id="218" name="Google Shape;218;p29"/>
          <p:cNvSpPr txBox="1"/>
          <p:nvPr/>
        </p:nvSpPr>
        <p:spPr>
          <a:xfrm>
            <a:off x="10362000" y="0"/>
            <a:ext cx="1830000" cy="15456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GB" sz="3200">
                <a:solidFill>
                  <a:schemeClr val="accent1"/>
                </a:solidFill>
              </a:rPr>
              <a:t>Matej Ďurčo</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3" name="Shape 223"/>
        <p:cNvGrpSpPr/>
        <p:nvPr/>
      </p:nvGrpSpPr>
      <p:grpSpPr>
        <a:xfrm>
          <a:off x="0" y="0"/>
          <a:ext cx="0" cy="0"/>
          <a:chOff x="0" y="0"/>
          <a:chExt cx="0" cy="0"/>
        </a:xfrm>
      </p:grpSpPr>
      <p:sp>
        <p:nvSpPr>
          <p:cNvPr id="224" name="Google Shape;224;p30"/>
          <p:cNvSpPr txBox="1"/>
          <p:nvPr>
            <p:ph type="title"/>
          </p:nvPr>
        </p:nvSpPr>
        <p:spPr>
          <a:xfrm>
            <a:off x="394850" y="365125"/>
            <a:ext cx="10959000" cy="752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accent1"/>
              </a:buClr>
              <a:buSzPts val="3200"/>
              <a:buFont typeface="Arial"/>
              <a:buNone/>
            </a:pPr>
            <a:r>
              <a:rPr lang="en-GB"/>
              <a:t>Content &amp; curation of content</a:t>
            </a:r>
            <a:br>
              <a:rPr lang="en-GB"/>
            </a:br>
            <a:r>
              <a:rPr lang="en-GB"/>
              <a:t>(Reactions to testers remarks)</a:t>
            </a:r>
            <a:endParaRPr/>
          </a:p>
        </p:txBody>
      </p:sp>
      <p:sp>
        <p:nvSpPr>
          <p:cNvPr id="225" name="Google Shape;225;p30"/>
          <p:cNvSpPr txBox="1"/>
          <p:nvPr>
            <p:ph idx="1" type="body"/>
          </p:nvPr>
        </p:nvSpPr>
        <p:spPr>
          <a:xfrm>
            <a:off x="394850" y="1422024"/>
            <a:ext cx="10959000" cy="5069400"/>
          </a:xfrm>
          <a:prstGeom prst="rect">
            <a:avLst/>
          </a:prstGeom>
        </p:spPr>
        <p:txBody>
          <a:bodyPr anchorCtr="0" anchor="t" bIns="45700" lIns="91425" spcFirstLastPara="1" rIns="91425" wrap="square" tIns="45700">
            <a:noAutofit/>
          </a:bodyPr>
          <a:lstStyle/>
          <a:p>
            <a:pPr indent="0" lvl="0" marL="0" rtl="0" algn="l">
              <a:spcBef>
                <a:spcPts val="1000"/>
              </a:spcBef>
              <a:spcAft>
                <a:spcPts val="0"/>
              </a:spcAft>
              <a:buNone/>
            </a:pPr>
            <a:r>
              <a:t/>
            </a:r>
            <a:endParaRPr/>
          </a:p>
          <a:p>
            <a:pPr indent="-406400" lvl="0" marL="457200" rtl="0" algn="l">
              <a:spcBef>
                <a:spcPts val="1000"/>
              </a:spcBef>
              <a:spcAft>
                <a:spcPts val="0"/>
              </a:spcAft>
              <a:buSzPts val="2800"/>
              <a:buChar char="•"/>
            </a:pPr>
            <a:r>
              <a:rPr lang="en-GB"/>
              <a:t>Relations between items</a:t>
            </a:r>
            <a:endParaRPr/>
          </a:p>
          <a:p>
            <a:pPr indent="-381000" lvl="1" marL="914400" rtl="0" algn="l">
              <a:spcBef>
                <a:spcPts val="0"/>
              </a:spcBef>
              <a:spcAft>
                <a:spcPts val="0"/>
              </a:spcAft>
              <a:buSzPts val="2400"/>
              <a:buChar char="•"/>
            </a:pPr>
            <a:r>
              <a:rPr lang="en-GB"/>
              <a:t>Plan to </a:t>
            </a:r>
            <a:r>
              <a:rPr lang="en-GB"/>
              <a:t>identify </a:t>
            </a:r>
            <a:r>
              <a:rPr lang="en-GB"/>
              <a:t>semi-automatically, but need to manually c</a:t>
            </a:r>
            <a:r>
              <a:rPr lang="en-GB"/>
              <a:t>urate/prune - </a:t>
            </a:r>
            <a:r>
              <a:rPr b="1" lang="en-GB"/>
              <a:t>quality over quantity</a:t>
            </a:r>
            <a:endParaRPr b="1"/>
          </a:p>
          <a:p>
            <a:pPr indent="-381000" lvl="1" marL="914400" rtl="0" algn="l">
              <a:spcBef>
                <a:spcPts val="0"/>
              </a:spcBef>
              <a:spcAft>
                <a:spcPts val="0"/>
              </a:spcAft>
              <a:buSzPts val="2400"/>
              <a:buChar char="•"/>
            </a:pPr>
            <a:r>
              <a:rPr lang="en-GB"/>
              <a:t>Relation between tools and datasets also handled by another component being developed in SSHOC:  Switchboard</a:t>
            </a:r>
            <a:endParaRPr/>
          </a:p>
          <a:p>
            <a:pPr indent="-406400" lvl="0" marL="457200" rtl="0" algn="l">
              <a:spcBef>
                <a:spcPts val="0"/>
              </a:spcBef>
              <a:spcAft>
                <a:spcPts val="0"/>
              </a:spcAft>
              <a:buSzPts val="2800"/>
              <a:buChar char="•"/>
            </a:pPr>
            <a:r>
              <a:rPr lang="en-GB"/>
              <a:t>Multilinguality</a:t>
            </a:r>
            <a:endParaRPr/>
          </a:p>
          <a:p>
            <a:pPr indent="-381000" lvl="1" marL="914400" rtl="0" algn="l">
              <a:spcBef>
                <a:spcPts val="0"/>
              </a:spcBef>
              <a:spcAft>
                <a:spcPts val="0"/>
              </a:spcAft>
              <a:buSzPts val="2400"/>
              <a:buChar char="•"/>
            </a:pPr>
            <a:r>
              <a:rPr lang="en-GB"/>
              <a:t>Important, but almost impossible to implement</a:t>
            </a:r>
            <a:endParaRPr/>
          </a:p>
          <a:p>
            <a:pPr indent="-381000" lvl="1" marL="914400" rtl="0" algn="l">
              <a:spcBef>
                <a:spcPts val="0"/>
              </a:spcBef>
              <a:spcAft>
                <a:spcPts val="0"/>
              </a:spcAft>
              <a:buSzPts val="2400"/>
              <a:buChar char="•"/>
            </a:pPr>
            <a:r>
              <a:rPr lang="en-GB"/>
              <a:t>Massive curation effort, potential usability issues (search)</a:t>
            </a:r>
            <a:endParaRPr/>
          </a:p>
          <a:p>
            <a:pPr indent="-406400" lvl="0" marL="457200" rtl="0" algn="l">
              <a:spcBef>
                <a:spcPts val="0"/>
              </a:spcBef>
              <a:spcAft>
                <a:spcPts val="0"/>
              </a:spcAft>
              <a:buSzPts val="2800"/>
              <a:buChar char="•"/>
            </a:pPr>
            <a:r>
              <a:rPr lang="en-GB"/>
              <a:t>Categorisation of items considered crucial for discovery</a:t>
            </a:r>
            <a:endParaRPr/>
          </a:p>
          <a:p>
            <a:pPr indent="-381000" lvl="1" marL="914400" rtl="0" algn="l">
              <a:spcBef>
                <a:spcPts val="0"/>
              </a:spcBef>
              <a:spcAft>
                <a:spcPts val="0"/>
              </a:spcAft>
              <a:buSzPts val="2400"/>
              <a:buChar char="•"/>
            </a:pPr>
            <a:r>
              <a:rPr b="1" lang="en-GB"/>
              <a:t>“Activities” </a:t>
            </a:r>
            <a:r>
              <a:rPr lang="en-GB"/>
              <a:t>one of the main categorisation dimensions, in the sense of </a:t>
            </a:r>
            <a:r>
              <a:rPr i="1" lang="en-GB"/>
              <a:t>types of research activities</a:t>
            </a:r>
            <a:r>
              <a:rPr lang="en-GB"/>
              <a:t>, </a:t>
            </a:r>
            <a:r>
              <a:rPr i="1" lang="en-GB"/>
              <a:t>scholarly primitives, </a:t>
            </a:r>
            <a:br>
              <a:rPr i="1" lang="en-GB"/>
            </a:br>
            <a:r>
              <a:rPr lang="en-GB"/>
              <a:t>or </a:t>
            </a:r>
            <a:r>
              <a:rPr i="1" lang="en-GB"/>
              <a:t>research data life cycle</a:t>
            </a:r>
            <a:endParaRPr i="1"/>
          </a:p>
          <a:p>
            <a:pPr indent="0" lvl="0" marL="457200" rtl="0" algn="l">
              <a:spcBef>
                <a:spcPts val="1000"/>
              </a:spcBef>
              <a:spcAft>
                <a:spcPts val="0"/>
              </a:spcAft>
              <a:buNone/>
            </a:pPr>
            <a:r>
              <a:t/>
            </a:r>
            <a:endParaRPr/>
          </a:p>
          <a:p>
            <a:pPr indent="0" lvl="0" marL="0" rtl="0" algn="l">
              <a:spcBef>
                <a:spcPts val="1000"/>
              </a:spcBef>
              <a:spcAft>
                <a:spcPts val="0"/>
              </a:spcAft>
              <a:buNone/>
            </a:pPr>
            <a:r>
              <a:t/>
            </a:r>
            <a:endParaRPr/>
          </a:p>
        </p:txBody>
      </p:sp>
      <p:sp>
        <p:nvSpPr>
          <p:cNvPr id="226" name="Google Shape;226;p30"/>
          <p:cNvSpPr txBox="1"/>
          <p:nvPr/>
        </p:nvSpPr>
        <p:spPr>
          <a:xfrm>
            <a:off x="10362000" y="0"/>
            <a:ext cx="1830000" cy="15456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GB" sz="3200">
                <a:solidFill>
                  <a:schemeClr val="accent1"/>
                </a:solidFill>
              </a:rPr>
              <a:t>Matej Ďurčo</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1" name="Shape 81"/>
        <p:cNvGrpSpPr/>
        <p:nvPr/>
      </p:nvGrpSpPr>
      <p:grpSpPr>
        <a:xfrm>
          <a:off x="0" y="0"/>
          <a:ext cx="0" cy="0"/>
          <a:chOff x="0" y="0"/>
          <a:chExt cx="0" cy="0"/>
        </a:xfrm>
      </p:grpSpPr>
      <p:sp>
        <p:nvSpPr>
          <p:cNvPr id="82" name="Google Shape;82;p13"/>
          <p:cNvSpPr txBox="1"/>
          <p:nvPr>
            <p:ph type="title"/>
          </p:nvPr>
        </p:nvSpPr>
        <p:spPr>
          <a:xfrm>
            <a:off x="394850" y="365125"/>
            <a:ext cx="8098500" cy="902700"/>
          </a:xfrm>
          <a:prstGeom prst="rect">
            <a:avLst/>
          </a:prstGeom>
          <a:noFill/>
          <a:ln>
            <a:noFill/>
          </a:ln>
        </p:spPr>
        <p:txBody>
          <a:bodyPr anchorCtr="0" anchor="t" bIns="45700" lIns="45700" spcFirstLastPara="1" rIns="45700" wrap="square" tIns="45700">
            <a:noAutofit/>
          </a:bodyPr>
          <a:lstStyle/>
          <a:p>
            <a:pPr indent="0" lvl="0" marL="0" marR="0" rtl="0" algn="l">
              <a:lnSpc>
                <a:spcPct val="90000"/>
              </a:lnSpc>
              <a:spcBef>
                <a:spcPts val="0"/>
              </a:spcBef>
              <a:spcAft>
                <a:spcPts val="0"/>
              </a:spcAft>
              <a:buClr>
                <a:schemeClr val="accent1"/>
              </a:buClr>
              <a:buSzPts val="3136"/>
              <a:buFont typeface="Arial"/>
              <a:buNone/>
            </a:pPr>
            <a:r>
              <a:rPr lang="en-GB" sz="3200">
                <a:solidFill>
                  <a:schemeClr val="accent1"/>
                </a:solidFill>
              </a:rPr>
              <a:t>Agnieszka Szulińska</a:t>
            </a:r>
            <a:endParaRPr sz="2800">
              <a:solidFill>
                <a:schemeClr val="accent1"/>
              </a:solidFill>
            </a:endParaRPr>
          </a:p>
        </p:txBody>
      </p:sp>
      <p:sp>
        <p:nvSpPr>
          <p:cNvPr id="83" name="Google Shape;83;p13"/>
          <p:cNvSpPr txBox="1"/>
          <p:nvPr>
            <p:ph idx="1" type="body"/>
          </p:nvPr>
        </p:nvSpPr>
        <p:spPr>
          <a:xfrm>
            <a:off x="136825" y="1354952"/>
            <a:ext cx="8439000" cy="5351400"/>
          </a:xfrm>
          <a:prstGeom prst="rect">
            <a:avLst/>
          </a:prstGeom>
          <a:noFill/>
          <a:ln>
            <a:noFill/>
          </a:ln>
        </p:spPr>
        <p:txBody>
          <a:bodyPr anchorCtr="0" anchor="t" bIns="45700" lIns="45700" spcFirstLastPara="1" rIns="45700" wrap="square" tIns="45700">
            <a:noAutofit/>
          </a:bodyPr>
          <a:lstStyle/>
          <a:p>
            <a:pPr indent="-228593" lvl="0" marL="228593" rtl="0" algn="l">
              <a:spcBef>
                <a:spcPts val="0"/>
              </a:spcBef>
              <a:spcAft>
                <a:spcPts val="0"/>
              </a:spcAft>
              <a:buSzPts val="2800"/>
              <a:buChar char="•"/>
            </a:pPr>
            <a:r>
              <a:rPr lang="en-GB" sz="2800">
                <a:solidFill>
                  <a:schemeClr val="accent1"/>
                </a:solidFill>
              </a:rPr>
              <a:t>The Institute of Literary Research of the Polish Academy of Sciences</a:t>
            </a:r>
            <a:endParaRPr sz="2800">
              <a:solidFill>
                <a:schemeClr val="accent1"/>
              </a:solidFill>
            </a:endParaRPr>
          </a:p>
          <a:p>
            <a:pPr indent="0" lvl="0" marL="228593" rtl="0" algn="l">
              <a:spcBef>
                <a:spcPts val="0"/>
              </a:spcBef>
              <a:spcAft>
                <a:spcPts val="0"/>
              </a:spcAft>
              <a:buNone/>
            </a:pPr>
            <a:r>
              <a:t/>
            </a:r>
            <a:endParaRPr sz="2800">
              <a:solidFill>
                <a:schemeClr val="accent1"/>
              </a:solidFill>
            </a:endParaRPr>
          </a:p>
          <a:p>
            <a:pPr indent="-228593" lvl="1" marL="685782" rtl="0" algn="l">
              <a:lnSpc>
                <a:spcPct val="90000"/>
              </a:lnSpc>
              <a:spcBef>
                <a:spcPts val="0"/>
              </a:spcBef>
              <a:spcAft>
                <a:spcPts val="0"/>
              </a:spcAft>
              <a:buClr>
                <a:schemeClr val="accent2"/>
              </a:buClr>
              <a:buSzPts val="2400"/>
              <a:buFont typeface="Arial"/>
              <a:buChar char="•"/>
            </a:pPr>
            <a:r>
              <a:rPr lang="en-GB" sz="2400">
                <a:solidFill>
                  <a:schemeClr val="accent2"/>
                </a:solidFill>
              </a:rPr>
              <a:t>TEI Encoding Supervisor, DH researcher </a:t>
            </a:r>
            <a:endParaRPr/>
          </a:p>
          <a:p>
            <a:pPr indent="-228593" lvl="1" marL="685782" rtl="0" algn="l">
              <a:lnSpc>
                <a:spcPct val="90000"/>
              </a:lnSpc>
              <a:spcBef>
                <a:spcPts val="500"/>
              </a:spcBef>
              <a:spcAft>
                <a:spcPts val="0"/>
              </a:spcAft>
              <a:buClr>
                <a:schemeClr val="accent2"/>
              </a:buClr>
              <a:buSzPts val="2400"/>
              <a:buFont typeface="Arial"/>
              <a:buChar char="•"/>
            </a:pPr>
            <a:r>
              <a:rPr lang="en-GB" sz="2400">
                <a:solidFill>
                  <a:schemeClr val="accent2"/>
                </a:solidFill>
              </a:rPr>
              <a:t>Literary Research, Linguistics</a:t>
            </a:r>
            <a:endParaRPr/>
          </a:p>
          <a:p>
            <a:pPr indent="-228593" lvl="1" marL="685782" rtl="0" algn="l">
              <a:lnSpc>
                <a:spcPct val="90000"/>
              </a:lnSpc>
              <a:spcBef>
                <a:spcPts val="500"/>
              </a:spcBef>
              <a:spcAft>
                <a:spcPts val="0"/>
              </a:spcAft>
              <a:buClr>
                <a:schemeClr val="accent2"/>
              </a:buClr>
              <a:buSzPts val="2400"/>
              <a:buFont typeface="Arial"/>
              <a:buChar char="•"/>
            </a:pPr>
            <a:r>
              <a:rPr lang="en-GB" sz="2400">
                <a:solidFill>
                  <a:schemeClr val="accent2"/>
                </a:solidFill>
              </a:rPr>
              <a:t>Digital editions, Video games language, scholarly communication in SSH (at OPERAS-P)</a:t>
            </a:r>
            <a:endParaRPr/>
          </a:p>
          <a:p>
            <a:pPr indent="-228593" lvl="1" marL="685782" rtl="0" algn="l">
              <a:lnSpc>
                <a:spcPct val="90000"/>
              </a:lnSpc>
              <a:spcBef>
                <a:spcPts val="500"/>
              </a:spcBef>
              <a:spcAft>
                <a:spcPts val="0"/>
              </a:spcAft>
              <a:buClr>
                <a:schemeClr val="accent2"/>
              </a:buClr>
              <a:buSzPts val="2400"/>
              <a:buFont typeface="Arial"/>
              <a:buChar char="•"/>
            </a:pPr>
            <a:r>
              <a:rPr lang="en-GB" sz="2400">
                <a:solidFill>
                  <a:schemeClr val="accent2"/>
                </a:solidFill>
              </a:rPr>
              <a:t>Open Access, FAIR Data</a:t>
            </a:r>
            <a:endParaRPr/>
          </a:p>
          <a:p>
            <a:pPr indent="-228593" lvl="1" marL="685782" rtl="0" algn="l">
              <a:lnSpc>
                <a:spcPct val="90000"/>
              </a:lnSpc>
              <a:spcBef>
                <a:spcPts val="500"/>
              </a:spcBef>
              <a:spcAft>
                <a:spcPts val="0"/>
              </a:spcAft>
              <a:buClr>
                <a:schemeClr val="accent2"/>
              </a:buClr>
              <a:buSzPts val="2400"/>
              <a:buFont typeface="Arial"/>
              <a:buChar char="•"/>
            </a:pPr>
            <a:r>
              <a:rPr lang="en-GB" sz="2400">
                <a:solidFill>
                  <a:schemeClr val="accent2"/>
                </a:solidFill>
              </a:rPr>
              <a:t>My ORCID-ID: </a:t>
            </a:r>
            <a:r>
              <a:rPr lang="en-GB" u="sng">
                <a:solidFill>
                  <a:srgbClr val="0563C1"/>
                </a:solidFill>
                <a:hlinkClick r:id="rId3"/>
              </a:rPr>
              <a:t>https://orcid.org/0000-0001-5778-6006</a:t>
            </a:r>
            <a:endParaRPr/>
          </a:p>
        </p:txBody>
      </p:sp>
      <p:sp>
        <p:nvSpPr>
          <p:cNvPr id="84" name="Google Shape;84;p13"/>
          <p:cNvSpPr txBox="1"/>
          <p:nvPr/>
        </p:nvSpPr>
        <p:spPr>
          <a:xfrm>
            <a:off x="762864" y="5366255"/>
            <a:ext cx="8602800" cy="902700"/>
          </a:xfrm>
          <a:prstGeom prst="rect">
            <a:avLst/>
          </a:prstGeom>
          <a:noFill/>
          <a:ln>
            <a:noFill/>
          </a:ln>
        </p:spPr>
        <p:txBody>
          <a:bodyPr anchorCtr="0" anchor="t" bIns="45700" lIns="45700" spcFirstLastPara="1" rIns="45700" wrap="square" tIns="45700">
            <a:noAutofit/>
          </a:bodyPr>
          <a:lstStyle/>
          <a:p>
            <a:pPr indent="0" lvl="0" marL="0" marR="0" rtl="0" algn="l">
              <a:lnSpc>
                <a:spcPct val="90000"/>
              </a:lnSpc>
              <a:spcBef>
                <a:spcPts val="0"/>
              </a:spcBef>
              <a:spcAft>
                <a:spcPts val="0"/>
              </a:spcAft>
              <a:buClr>
                <a:srgbClr val="FFFFFF"/>
              </a:buClr>
              <a:buSzPts val="2000"/>
              <a:buFont typeface="Arial"/>
              <a:buNone/>
            </a:pPr>
            <a:r>
              <a:rPr b="0" i="0" lang="en-GB" sz="2000" u="none" cap="none" strike="noStrike">
                <a:solidFill>
                  <a:srgbClr val="FFFFFF"/>
                </a:solidFill>
                <a:latin typeface="Arial"/>
                <a:ea typeface="Arial"/>
                <a:cs typeface="Arial"/>
                <a:sym typeface="Arial"/>
              </a:rPr>
              <a:t>A post-event report will look at the commonalities and areas for collaboration on our journey to EOSC. Tangible result for wide dissemination.</a:t>
            </a:r>
            <a:endParaRPr/>
          </a:p>
        </p:txBody>
      </p:sp>
      <p:pic>
        <p:nvPicPr>
          <p:cNvPr descr="agnieszka_szulinska_image.jpg" id="85" name="Google Shape;85;p13"/>
          <p:cNvPicPr preferRelativeResize="0"/>
          <p:nvPr/>
        </p:nvPicPr>
        <p:blipFill rotWithShape="1">
          <a:blip r:embed="rId4">
            <a:alphaModFix/>
          </a:blip>
          <a:srcRect b="0" l="0" r="0" t="0"/>
          <a:stretch/>
        </p:blipFill>
        <p:spPr>
          <a:xfrm>
            <a:off x="8933984" y="365130"/>
            <a:ext cx="2914814" cy="2914814"/>
          </a:xfrm>
          <a:prstGeom prst="rect">
            <a:avLst/>
          </a:prstGeom>
          <a:noFill/>
          <a:ln cap="flat" cmpd="sng" w="12700">
            <a:solidFill>
              <a:srgbClr val="DDDDDD"/>
            </a:solidFill>
            <a:prstDash val="solid"/>
            <a:miter lim="400000"/>
            <a:headEnd len="sm" w="sm" type="none"/>
            <a:tailEnd len="sm" w="sm" type="none"/>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0" name="Shape 230"/>
        <p:cNvGrpSpPr/>
        <p:nvPr/>
      </p:nvGrpSpPr>
      <p:grpSpPr>
        <a:xfrm>
          <a:off x="0" y="0"/>
          <a:ext cx="0" cy="0"/>
          <a:chOff x="0" y="0"/>
          <a:chExt cx="0" cy="0"/>
        </a:xfrm>
      </p:grpSpPr>
      <p:sp>
        <p:nvSpPr>
          <p:cNvPr id="231" name="Google Shape;231;p31"/>
          <p:cNvSpPr txBox="1"/>
          <p:nvPr>
            <p:ph type="title"/>
          </p:nvPr>
        </p:nvSpPr>
        <p:spPr>
          <a:xfrm>
            <a:off x="394855" y="365125"/>
            <a:ext cx="10959000" cy="1386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3200"/>
              <a:buFont typeface="Arial"/>
              <a:buNone/>
            </a:pPr>
            <a:r>
              <a:rPr lang="en-GB"/>
              <a:t>Curation, trust &amp; governance</a:t>
            </a:r>
            <a:endParaRPr/>
          </a:p>
        </p:txBody>
      </p:sp>
      <p:sp>
        <p:nvSpPr>
          <p:cNvPr id="232" name="Google Shape;232;p31"/>
          <p:cNvSpPr txBox="1"/>
          <p:nvPr>
            <p:ph idx="1" type="body"/>
          </p:nvPr>
        </p:nvSpPr>
        <p:spPr>
          <a:xfrm>
            <a:off x="394854" y="1386768"/>
            <a:ext cx="10959000" cy="4800000"/>
          </a:xfrm>
          <a:prstGeom prst="rect">
            <a:avLst/>
          </a:prstGeom>
          <a:noFill/>
          <a:ln>
            <a:noFill/>
          </a:ln>
        </p:spPr>
        <p:txBody>
          <a:bodyPr anchorCtr="0" anchor="t" bIns="45700" lIns="91425" spcFirstLastPara="1" rIns="91425" wrap="square" tIns="45700">
            <a:noAutofit/>
          </a:bodyPr>
          <a:lstStyle/>
          <a:p>
            <a:pPr indent="-228593" lvl="0" marL="228593" rtl="0" algn="l">
              <a:lnSpc>
                <a:spcPct val="90000"/>
              </a:lnSpc>
              <a:spcBef>
                <a:spcPts val="0"/>
              </a:spcBef>
              <a:spcAft>
                <a:spcPts val="0"/>
              </a:spcAft>
              <a:buClr>
                <a:schemeClr val="accent1"/>
              </a:buClr>
              <a:buSzPts val="2800"/>
              <a:buFont typeface="Arial"/>
              <a:buChar char="•"/>
            </a:pPr>
            <a:r>
              <a:rPr lang="en-GB"/>
              <a:t>Remarks:</a:t>
            </a:r>
            <a:endParaRPr/>
          </a:p>
          <a:p>
            <a:pPr indent="-228594" lvl="1" marL="685783" rtl="0" algn="l">
              <a:lnSpc>
                <a:spcPct val="90000"/>
              </a:lnSpc>
              <a:spcBef>
                <a:spcPts val="500"/>
              </a:spcBef>
              <a:spcAft>
                <a:spcPts val="0"/>
              </a:spcAft>
              <a:buClr>
                <a:schemeClr val="accent2"/>
              </a:buClr>
              <a:buSzPts val="2400"/>
              <a:buChar char="•"/>
            </a:pPr>
            <a:r>
              <a:rPr lang="en-GB"/>
              <a:t>Community effort</a:t>
            </a:r>
            <a:endParaRPr/>
          </a:p>
          <a:p>
            <a:pPr indent="0" lvl="1" marL="457188" rtl="0" algn="l">
              <a:lnSpc>
                <a:spcPct val="90000"/>
              </a:lnSpc>
              <a:spcBef>
                <a:spcPts val="500"/>
              </a:spcBef>
              <a:spcAft>
                <a:spcPts val="0"/>
              </a:spcAft>
              <a:buClr>
                <a:schemeClr val="accent2"/>
              </a:buClr>
              <a:buSzPts val="2400"/>
              <a:buNone/>
            </a:pPr>
            <a:r>
              <a:t/>
            </a:r>
            <a:endParaRPr/>
          </a:p>
          <a:p>
            <a:pPr indent="-228594" lvl="1" marL="685783" rtl="0" algn="l">
              <a:lnSpc>
                <a:spcPct val="90000"/>
              </a:lnSpc>
              <a:spcBef>
                <a:spcPts val="500"/>
              </a:spcBef>
              <a:spcAft>
                <a:spcPts val="0"/>
              </a:spcAft>
              <a:buClr>
                <a:schemeClr val="accent2"/>
              </a:buClr>
              <a:buSzPts val="2400"/>
              <a:buChar char="•"/>
            </a:pPr>
            <a:r>
              <a:rPr lang="en-GB"/>
              <a:t>Are there defined KPI’s to monitor usage?</a:t>
            </a:r>
            <a:endParaRPr/>
          </a:p>
          <a:p>
            <a:pPr indent="-228594" lvl="1" marL="685783" rtl="0" algn="l">
              <a:lnSpc>
                <a:spcPct val="90000"/>
              </a:lnSpc>
              <a:spcBef>
                <a:spcPts val="500"/>
              </a:spcBef>
              <a:spcAft>
                <a:spcPts val="0"/>
              </a:spcAft>
              <a:buClr>
                <a:schemeClr val="accent2"/>
              </a:buClr>
              <a:buSzPts val="2400"/>
              <a:buChar char="•"/>
            </a:pPr>
            <a:r>
              <a:rPr lang="en-GB"/>
              <a:t>Is the final aim to make it widely used?</a:t>
            </a:r>
            <a:endParaRPr/>
          </a:p>
          <a:p>
            <a:pPr indent="-228594" lvl="1" marL="685783" rtl="0" algn="l">
              <a:lnSpc>
                <a:spcPct val="90000"/>
              </a:lnSpc>
              <a:spcBef>
                <a:spcPts val="500"/>
              </a:spcBef>
              <a:spcAft>
                <a:spcPts val="0"/>
              </a:spcAft>
              <a:buClr>
                <a:schemeClr val="accent2"/>
              </a:buClr>
              <a:buSzPts val="2400"/>
              <a:buChar char="•"/>
            </a:pPr>
            <a:r>
              <a:rPr lang="en-GB"/>
              <a:t>How the curation criteria will be further defined?</a:t>
            </a:r>
            <a:endParaRPr/>
          </a:p>
          <a:p>
            <a:pPr indent="-228594" lvl="1" marL="685783" rtl="0" algn="l">
              <a:lnSpc>
                <a:spcPct val="90000"/>
              </a:lnSpc>
              <a:spcBef>
                <a:spcPts val="500"/>
              </a:spcBef>
              <a:spcAft>
                <a:spcPts val="0"/>
              </a:spcAft>
              <a:buClr>
                <a:schemeClr val="accent2"/>
              </a:buClr>
              <a:buSzPts val="2400"/>
              <a:buChar char="•"/>
            </a:pPr>
            <a:r>
              <a:rPr lang="en-GB"/>
              <a:t>What are the selection criteria for curators/ moderators? </a:t>
            </a:r>
            <a:endParaRPr/>
          </a:p>
          <a:p>
            <a:pPr indent="-228594" lvl="1" marL="685783" rtl="0" algn="l">
              <a:lnSpc>
                <a:spcPct val="90000"/>
              </a:lnSpc>
              <a:spcBef>
                <a:spcPts val="500"/>
              </a:spcBef>
              <a:spcAft>
                <a:spcPts val="0"/>
              </a:spcAft>
              <a:buClr>
                <a:schemeClr val="accent2"/>
              </a:buClr>
              <a:buSzPts val="2400"/>
              <a:buChar char="•"/>
            </a:pPr>
            <a:r>
              <a:rPr lang="en-GB"/>
              <a:t>More transparency about the contributors and governance structure (limited information is provided now).</a:t>
            </a:r>
            <a:endParaRPr/>
          </a:p>
        </p:txBody>
      </p:sp>
      <p:sp>
        <p:nvSpPr>
          <p:cNvPr id="233" name="Google Shape;233;p31"/>
          <p:cNvSpPr txBox="1"/>
          <p:nvPr/>
        </p:nvSpPr>
        <p:spPr>
          <a:xfrm>
            <a:off x="9085400" y="142975"/>
            <a:ext cx="3000000" cy="1243800"/>
          </a:xfrm>
          <a:prstGeom prst="rect">
            <a:avLst/>
          </a:prstGeom>
          <a:noFill/>
          <a:ln>
            <a:noFill/>
          </a:ln>
        </p:spPr>
        <p:txBody>
          <a:bodyPr anchorCtr="0" anchor="t" bIns="91425" lIns="91425" spcFirstLastPara="1" rIns="91425" wrap="square" tIns="91425">
            <a:noAutofit/>
          </a:bodyPr>
          <a:lstStyle/>
          <a:p>
            <a:pPr indent="0" lvl="0" marL="0" rtl="0" algn="r">
              <a:lnSpc>
                <a:spcPct val="90000"/>
              </a:lnSpc>
              <a:spcBef>
                <a:spcPts val="0"/>
              </a:spcBef>
              <a:spcAft>
                <a:spcPts val="0"/>
              </a:spcAft>
              <a:buNone/>
            </a:pPr>
            <a:r>
              <a:rPr lang="en-GB" sz="3200">
                <a:solidFill>
                  <a:schemeClr val="accent1"/>
                </a:solidFill>
              </a:rPr>
              <a:t>Kasia Karpinska</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Google Shape;238;p32"/>
          <p:cNvSpPr txBox="1"/>
          <p:nvPr>
            <p:ph type="title"/>
          </p:nvPr>
        </p:nvSpPr>
        <p:spPr>
          <a:xfrm>
            <a:off x="394851" y="365125"/>
            <a:ext cx="8613000" cy="1386300"/>
          </a:xfrm>
          <a:prstGeom prst="rect">
            <a:avLst/>
          </a:prstGeom>
          <a:noFill/>
          <a:ln>
            <a:noFill/>
          </a:ln>
        </p:spPr>
        <p:txBody>
          <a:bodyPr anchorCtr="0" anchor="t" bIns="45700" lIns="45700" spcFirstLastPara="1" rIns="45700" wrap="square" tIns="45700">
            <a:noAutofit/>
          </a:bodyPr>
          <a:lstStyle/>
          <a:p>
            <a:pPr indent="0" lvl="0" marL="0" rtl="0" algn="l">
              <a:lnSpc>
                <a:spcPct val="90000"/>
              </a:lnSpc>
              <a:spcBef>
                <a:spcPts val="0"/>
              </a:spcBef>
              <a:spcAft>
                <a:spcPts val="0"/>
              </a:spcAft>
              <a:buClr>
                <a:schemeClr val="accent1"/>
              </a:buClr>
              <a:buSzPts val="3200"/>
              <a:buFont typeface="Arial"/>
              <a:buNone/>
            </a:pPr>
            <a:r>
              <a:rPr b="0" i="0" lang="en-GB" sz="3200" u="none" cap="none" strike="noStrike">
                <a:solidFill>
                  <a:schemeClr val="accent1"/>
                </a:solidFill>
                <a:latin typeface="Arial"/>
                <a:ea typeface="Arial"/>
                <a:cs typeface="Arial"/>
                <a:sym typeface="Arial"/>
              </a:rPr>
              <a:t>Curation, trust &amp; governance</a:t>
            </a:r>
            <a:endParaRPr/>
          </a:p>
        </p:txBody>
      </p:sp>
      <p:sp>
        <p:nvSpPr>
          <p:cNvPr id="239" name="Google Shape;239;p32"/>
          <p:cNvSpPr txBox="1"/>
          <p:nvPr>
            <p:ph idx="1" type="body"/>
          </p:nvPr>
        </p:nvSpPr>
        <p:spPr>
          <a:xfrm>
            <a:off x="394853" y="1835455"/>
            <a:ext cx="4742700" cy="4351200"/>
          </a:xfrm>
          <a:prstGeom prst="rect">
            <a:avLst/>
          </a:prstGeom>
          <a:noFill/>
          <a:ln>
            <a:noFill/>
          </a:ln>
        </p:spPr>
        <p:txBody>
          <a:bodyPr anchorCtr="0" anchor="t" bIns="45700" lIns="45700" spcFirstLastPara="1" rIns="45700" wrap="square" tIns="45700">
            <a:noAutofit/>
          </a:bodyPr>
          <a:lstStyle/>
          <a:p>
            <a:pPr indent="-157728" lvl="0" marL="157728" rtl="0" algn="l">
              <a:lnSpc>
                <a:spcPct val="90000"/>
              </a:lnSpc>
              <a:spcBef>
                <a:spcPts val="0"/>
              </a:spcBef>
              <a:spcAft>
                <a:spcPts val="0"/>
              </a:spcAft>
              <a:buClr>
                <a:schemeClr val="accent1"/>
              </a:buClr>
              <a:buSzPts val="1932"/>
              <a:buFont typeface="Arial"/>
              <a:buChar char="•"/>
            </a:pPr>
            <a:r>
              <a:rPr lang="en-GB" sz="1932"/>
              <a:t>The fact that there is room for testers in the project gains my trust (it’s not a common practice though)</a:t>
            </a:r>
            <a:endParaRPr/>
          </a:p>
          <a:p>
            <a:pPr indent="-157728" lvl="0" marL="157728" rtl="0" algn="l">
              <a:lnSpc>
                <a:spcPct val="90000"/>
              </a:lnSpc>
              <a:spcBef>
                <a:spcPts val="600"/>
              </a:spcBef>
              <a:spcAft>
                <a:spcPts val="0"/>
              </a:spcAft>
              <a:buClr>
                <a:schemeClr val="accent1"/>
              </a:buClr>
              <a:buSzPts val="1932"/>
              <a:buFont typeface="Arial"/>
              <a:buChar char="•"/>
            </a:pPr>
            <a:r>
              <a:rPr lang="en-GB" sz="1932"/>
              <a:t>I like the „GitLab documentation” practice, it is very convenient for devs</a:t>
            </a:r>
            <a:endParaRPr/>
          </a:p>
          <a:p>
            <a:pPr indent="-157728" lvl="0" marL="157728" rtl="0" algn="l">
              <a:lnSpc>
                <a:spcPct val="90000"/>
              </a:lnSpc>
              <a:spcBef>
                <a:spcPts val="600"/>
              </a:spcBef>
              <a:spcAft>
                <a:spcPts val="0"/>
              </a:spcAft>
              <a:buClr>
                <a:schemeClr val="accent1"/>
              </a:buClr>
              <a:buSzPts val="1932"/>
              <a:buFont typeface="Arial"/>
              <a:buChar char="•"/>
            </a:pPr>
            <a:r>
              <a:rPr lang="en-GB" sz="1932"/>
              <a:t>3 x C (Curation, Community, Contextualisation) is very catchy and tempting </a:t>
            </a:r>
            <a:endParaRPr/>
          </a:p>
          <a:p>
            <a:pPr indent="-157728" lvl="0" marL="157728" rtl="0" algn="l">
              <a:lnSpc>
                <a:spcPct val="90000"/>
              </a:lnSpc>
              <a:spcBef>
                <a:spcPts val="600"/>
              </a:spcBef>
              <a:spcAft>
                <a:spcPts val="0"/>
              </a:spcAft>
              <a:buClr>
                <a:schemeClr val="accent1"/>
              </a:buClr>
              <a:buSzPts val="1932"/>
              <a:buFont typeface="Arial"/>
              <a:buChar char="•"/>
            </a:pPr>
            <a:r>
              <a:rPr lang="en-GB" sz="1932"/>
              <a:t>Privacy Policy seems alright (but I am not a lawyer, remember!), I like being plain about which tools collect my data, like Matomo Analytics</a:t>
            </a:r>
            <a:endParaRPr/>
          </a:p>
          <a:p>
            <a:pPr indent="-157728" lvl="0" marL="157728" rtl="0" algn="l">
              <a:lnSpc>
                <a:spcPct val="90000"/>
              </a:lnSpc>
              <a:spcBef>
                <a:spcPts val="600"/>
              </a:spcBef>
              <a:spcAft>
                <a:spcPts val="0"/>
              </a:spcAft>
              <a:buClr>
                <a:schemeClr val="accent1"/>
              </a:buClr>
              <a:buSzPts val="1932"/>
              <a:buFont typeface="Arial"/>
              <a:buChar char="•"/>
            </a:pPr>
            <a:r>
              <a:rPr lang="en-GB" sz="1932"/>
              <a:t>Copyright notice about source code!</a:t>
            </a:r>
            <a:endParaRPr/>
          </a:p>
          <a:p>
            <a:pPr indent="-157728" lvl="0" marL="157728" rtl="0" algn="l">
              <a:lnSpc>
                <a:spcPct val="90000"/>
              </a:lnSpc>
              <a:spcBef>
                <a:spcPts val="600"/>
              </a:spcBef>
              <a:spcAft>
                <a:spcPts val="0"/>
              </a:spcAft>
              <a:buClr>
                <a:schemeClr val="accent1"/>
              </a:buClr>
              <a:buSzPts val="1932"/>
              <a:buFont typeface="Arial"/>
              <a:buChar char="•"/>
            </a:pPr>
            <a:r>
              <a:rPr lang="en-GB" sz="1932"/>
              <a:t>Cooperation with DARIAH on promoting project also gains my trust</a:t>
            </a:r>
            <a:endParaRPr/>
          </a:p>
        </p:txBody>
      </p:sp>
      <p:sp>
        <p:nvSpPr>
          <p:cNvPr id="240" name="Google Shape;240;p32"/>
          <p:cNvSpPr txBox="1"/>
          <p:nvPr/>
        </p:nvSpPr>
        <p:spPr>
          <a:xfrm>
            <a:off x="5370945" y="1835455"/>
            <a:ext cx="4742700" cy="4351200"/>
          </a:xfrm>
          <a:prstGeom prst="rect">
            <a:avLst/>
          </a:prstGeom>
          <a:noFill/>
          <a:ln>
            <a:noFill/>
          </a:ln>
        </p:spPr>
        <p:txBody>
          <a:bodyPr anchorCtr="0" anchor="t" bIns="45700" lIns="45700" spcFirstLastPara="1" rIns="45700" wrap="square" tIns="45700">
            <a:noAutofit/>
          </a:bodyPr>
          <a:lstStyle/>
          <a:p>
            <a:pPr indent="-173730" lvl="0" marL="173730" marR="0" rtl="0" algn="l">
              <a:lnSpc>
                <a:spcPct val="90000"/>
              </a:lnSpc>
              <a:spcBef>
                <a:spcPts val="0"/>
              </a:spcBef>
              <a:spcAft>
                <a:spcPts val="0"/>
              </a:spcAft>
              <a:buClr>
                <a:schemeClr val="accent1"/>
              </a:buClr>
              <a:buSzPts val="2128"/>
              <a:buFont typeface="Arial"/>
              <a:buChar char="•"/>
            </a:pPr>
            <a:r>
              <a:rPr b="0" i="0" lang="en-GB" sz="2128" u="none" cap="none" strike="noStrike">
                <a:solidFill>
                  <a:schemeClr val="accent1"/>
                </a:solidFill>
                <a:latin typeface="Arial"/>
                <a:ea typeface="Arial"/>
                <a:cs typeface="Arial"/>
                <a:sym typeface="Arial"/>
              </a:rPr>
              <a:t>There are no authors or participants listed anywhere by name on the website (without giving any reason why)</a:t>
            </a:r>
            <a:endParaRPr/>
          </a:p>
          <a:p>
            <a:pPr indent="-173730" lvl="0" marL="173730" marR="0" rtl="0" algn="l">
              <a:lnSpc>
                <a:spcPct val="90000"/>
              </a:lnSpc>
              <a:spcBef>
                <a:spcPts val="700"/>
              </a:spcBef>
              <a:spcAft>
                <a:spcPts val="0"/>
              </a:spcAft>
              <a:buClr>
                <a:schemeClr val="accent1"/>
              </a:buClr>
              <a:buSzPts val="2128"/>
              <a:buFont typeface="Arial"/>
              <a:buChar char="•"/>
            </a:pPr>
            <a:r>
              <a:rPr b="0" i="0" lang="en-GB" sz="2128" u="none" cap="none" strike="noStrike">
                <a:solidFill>
                  <a:schemeClr val="accent1"/>
                </a:solidFill>
                <a:latin typeface="Arial"/>
                <a:ea typeface="Arial"/>
                <a:cs typeface="Arial"/>
                <a:sym typeface="Arial"/>
              </a:rPr>
              <a:t>„This website collects its content from various sources with different reuse policies.” – I need to check every policy specifically now, maybe there should be information about particular policy with the particular item? Like: can I use the thumbnail of particle tool or not?</a:t>
            </a:r>
            <a:endParaRPr/>
          </a:p>
          <a:p>
            <a:pPr indent="-173730" lvl="0" marL="173730" marR="0" rtl="0" algn="l">
              <a:lnSpc>
                <a:spcPct val="90000"/>
              </a:lnSpc>
              <a:spcBef>
                <a:spcPts val="700"/>
              </a:spcBef>
              <a:spcAft>
                <a:spcPts val="0"/>
              </a:spcAft>
              <a:buClr>
                <a:schemeClr val="accent1"/>
              </a:buClr>
              <a:buSzPts val="2128"/>
              <a:buFont typeface="Arial"/>
              <a:buChar char="•"/>
            </a:pPr>
            <a:r>
              <a:rPr b="0" i="0" lang="en-GB" sz="2128" u="none" cap="none" strike="noStrike">
                <a:solidFill>
                  <a:schemeClr val="accent1"/>
                </a:solidFill>
                <a:latin typeface="Arial"/>
                <a:ea typeface="Arial"/>
                <a:cs typeface="Arial"/>
                <a:sym typeface="Arial"/>
              </a:rPr>
              <a:t>Contact is blank now. And it should be linked anywhere it is mentioned.</a:t>
            </a:r>
            <a:endParaRPr/>
          </a:p>
        </p:txBody>
      </p:sp>
      <p:pic>
        <p:nvPicPr>
          <p:cNvPr descr="emotion.png" id="241" name="Google Shape;241;p32"/>
          <p:cNvPicPr preferRelativeResize="0"/>
          <p:nvPr/>
        </p:nvPicPr>
        <p:blipFill rotWithShape="1">
          <a:blip r:embed="rId3">
            <a:alphaModFix/>
          </a:blip>
          <a:srcRect b="0" l="0" r="0" t="0"/>
          <a:stretch/>
        </p:blipFill>
        <p:spPr>
          <a:xfrm>
            <a:off x="2208806" y="1048570"/>
            <a:ext cx="763932" cy="763932"/>
          </a:xfrm>
          <a:prstGeom prst="rect">
            <a:avLst/>
          </a:prstGeom>
          <a:noFill/>
          <a:ln>
            <a:noFill/>
          </a:ln>
        </p:spPr>
      </p:pic>
      <p:pic>
        <p:nvPicPr>
          <p:cNvPr descr="confused.png" id="242" name="Google Shape;242;p32"/>
          <p:cNvPicPr preferRelativeResize="0"/>
          <p:nvPr/>
        </p:nvPicPr>
        <p:blipFill rotWithShape="1">
          <a:blip r:embed="rId4">
            <a:alphaModFix/>
          </a:blip>
          <a:srcRect b="0" l="0" r="0" t="0"/>
          <a:stretch/>
        </p:blipFill>
        <p:spPr>
          <a:xfrm>
            <a:off x="7170863" y="1048570"/>
            <a:ext cx="763932" cy="763932"/>
          </a:xfrm>
          <a:prstGeom prst="rect">
            <a:avLst/>
          </a:prstGeom>
          <a:noFill/>
          <a:ln>
            <a:noFill/>
          </a:ln>
        </p:spPr>
      </p:pic>
      <p:sp>
        <p:nvSpPr>
          <p:cNvPr id="243" name="Google Shape;243;p32"/>
          <p:cNvSpPr txBox="1"/>
          <p:nvPr/>
        </p:nvSpPr>
        <p:spPr>
          <a:xfrm>
            <a:off x="9256525" y="0"/>
            <a:ext cx="2935500" cy="1386300"/>
          </a:xfrm>
          <a:prstGeom prst="rect">
            <a:avLst/>
          </a:prstGeom>
          <a:noFill/>
          <a:ln>
            <a:noFill/>
          </a:ln>
        </p:spPr>
        <p:txBody>
          <a:bodyPr anchorCtr="0" anchor="t" bIns="91425" lIns="91425" spcFirstLastPara="1" rIns="91425" wrap="square" tIns="91425">
            <a:noAutofit/>
          </a:bodyPr>
          <a:lstStyle/>
          <a:p>
            <a:pPr indent="0" lvl="0" marL="0" rtl="0" algn="r">
              <a:lnSpc>
                <a:spcPct val="90000"/>
              </a:lnSpc>
              <a:spcBef>
                <a:spcPts val="0"/>
              </a:spcBef>
              <a:spcAft>
                <a:spcPts val="0"/>
              </a:spcAft>
              <a:buNone/>
            </a:pPr>
            <a:r>
              <a:rPr lang="en-GB" sz="3136">
                <a:solidFill>
                  <a:schemeClr val="accent1"/>
                </a:solidFill>
              </a:rPr>
              <a:t>Agnieszka Szulińska</a:t>
            </a:r>
            <a:endParaRPr>
              <a:solidFill>
                <a:schemeClr val="accent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 name="Shape 247"/>
        <p:cNvGrpSpPr/>
        <p:nvPr/>
      </p:nvGrpSpPr>
      <p:grpSpPr>
        <a:xfrm>
          <a:off x="0" y="0"/>
          <a:ext cx="0" cy="0"/>
          <a:chOff x="0" y="0"/>
          <a:chExt cx="0" cy="0"/>
        </a:xfrm>
      </p:grpSpPr>
      <p:sp>
        <p:nvSpPr>
          <p:cNvPr id="248" name="Google Shape;248;p33"/>
          <p:cNvSpPr txBox="1"/>
          <p:nvPr>
            <p:ph type="title"/>
          </p:nvPr>
        </p:nvSpPr>
        <p:spPr>
          <a:xfrm>
            <a:off x="394855" y="365125"/>
            <a:ext cx="10959000" cy="1386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3200"/>
              <a:buFont typeface="Arial"/>
              <a:buNone/>
            </a:pPr>
            <a:r>
              <a:rPr lang="en-GB"/>
              <a:t>Curation, trust &amp; governance</a:t>
            </a:r>
            <a:br>
              <a:rPr lang="en-GB"/>
            </a:br>
            <a:endParaRPr b="1"/>
          </a:p>
        </p:txBody>
      </p:sp>
      <p:sp>
        <p:nvSpPr>
          <p:cNvPr id="249" name="Google Shape;249;p33"/>
          <p:cNvSpPr txBox="1"/>
          <p:nvPr>
            <p:ph idx="1" type="body"/>
          </p:nvPr>
        </p:nvSpPr>
        <p:spPr>
          <a:xfrm>
            <a:off x="394854" y="1022889"/>
            <a:ext cx="10959000" cy="5163900"/>
          </a:xfrm>
          <a:prstGeom prst="rect">
            <a:avLst/>
          </a:prstGeom>
          <a:noFill/>
          <a:ln>
            <a:noFill/>
          </a:ln>
        </p:spPr>
        <p:txBody>
          <a:bodyPr anchorCtr="0" anchor="t" bIns="45700" lIns="91425" spcFirstLastPara="1" rIns="91425" wrap="square" tIns="45700">
            <a:noAutofit/>
          </a:bodyPr>
          <a:lstStyle/>
          <a:p>
            <a:pPr indent="-228593" lvl="0" marL="228593" rtl="0" algn="l">
              <a:lnSpc>
                <a:spcPct val="90000"/>
              </a:lnSpc>
              <a:spcBef>
                <a:spcPts val="0"/>
              </a:spcBef>
              <a:spcAft>
                <a:spcPts val="0"/>
              </a:spcAft>
              <a:buClr>
                <a:schemeClr val="accent1"/>
              </a:buClr>
              <a:buSzPts val="2800"/>
              <a:buFont typeface="Arial"/>
              <a:buChar char="•"/>
            </a:pPr>
            <a:r>
              <a:rPr lang="en-GB"/>
              <a:t>Ensure language consistency</a:t>
            </a:r>
            <a:endParaRPr/>
          </a:p>
          <a:p>
            <a:pPr indent="-228593" lvl="0" marL="228593" rtl="0" algn="l">
              <a:lnSpc>
                <a:spcPct val="90000"/>
              </a:lnSpc>
              <a:spcBef>
                <a:spcPts val="1000"/>
              </a:spcBef>
              <a:spcAft>
                <a:spcPts val="0"/>
              </a:spcAft>
              <a:buClr>
                <a:schemeClr val="accent1"/>
              </a:buClr>
              <a:buSzPts val="2800"/>
              <a:buFont typeface="Arial"/>
              <a:buChar char="•"/>
            </a:pPr>
            <a:r>
              <a:rPr lang="en-GB"/>
              <a:t>Include an infographic about the relationships among Open Marketplace, EOSC, EOSC Catalogue &amp; Marketplace, the SSHOC Project, DARIAH and other related infrastructures</a:t>
            </a:r>
            <a:endParaRPr/>
          </a:p>
          <a:p>
            <a:pPr indent="-228593" lvl="0" marL="228593" rtl="0" algn="l">
              <a:lnSpc>
                <a:spcPct val="90000"/>
              </a:lnSpc>
              <a:spcBef>
                <a:spcPts val="1000"/>
              </a:spcBef>
              <a:spcAft>
                <a:spcPts val="0"/>
              </a:spcAft>
              <a:buClr>
                <a:schemeClr val="accent1"/>
              </a:buClr>
              <a:buSzPts val="2800"/>
              <a:buFont typeface="Arial"/>
              <a:buChar char="•"/>
            </a:pPr>
            <a:r>
              <a:rPr lang="en-GB"/>
              <a:t>Publish OMP data model and technologies used</a:t>
            </a:r>
            <a:endParaRPr/>
          </a:p>
          <a:p>
            <a:pPr indent="-228593" lvl="0" marL="228593" rtl="0" algn="l">
              <a:lnSpc>
                <a:spcPct val="90000"/>
              </a:lnSpc>
              <a:spcBef>
                <a:spcPts val="1000"/>
              </a:spcBef>
              <a:spcAft>
                <a:spcPts val="0"/>
              </a:spcAft>
              <a:buClr>
                <a:schemeClr val="accent1"/>
              </a:buClr>
              <a:buSzPts val="2800"/>
              <a:buFont typeface="Arial"/>
              <a:buChar char="•"/>
            </a:pPr>
            <a:r>
              <a:rPr lang="en-GB"/>
              <a:t>Provide credits for contributors on the website</a:t>
            </a:r>
            <a:endParaRPr/>
          </a:p>
          <a:p>
            <a:pPr indent="-228593" lvl="0" marL="228593" rtl="0" algn="l">
              <a:lnSpc>
                <a:spcPct val="90000"/>
              </a:lnSpc>
              <a:spcBef>
                <a:spcPts val="1000"/>
              </a:spcBef>
              <a:spcAft>
                <a:spcPts val="0"/>
              </a:spcAft>
              <a:buClr>
                <a:schemeClr val="accent1"/>
              </a:buClr>
              <a:buSzPts val="2800"/>
              <a:buFont typeface="Arial"/>
              <a:buChar char="•"/>
            </a:pPr>
            <a:r>
              <a:rPr lang="en-GB"/>
              <a:t>Include a disclaimer when suggesting commercial software, of not being affiliated or receiving revenues from links</a:t>
            </a:r>
            <a:endParaRPr/>
          </a:p>
          <a:p>
            <a:pPr indent="-228593" lvl="0" marL="228593" rtl="0" algn="l">
              <a:lnSpc>
                <a:spcPct val="90000"/>
              </a:lnSpc>
              <a:spcBef>
                <a:spcPts val="1000"/>
              </a:spcBef>
              <a:spcAft>
                <a:spcPts val="0"/>
              </a:spcAft>
              <a:buClr>
                <a:schemeClr val="accent1"/>
              </a:buClr>
              <a:buSzPts val="2800"/>
              <a:buFont typeface="Arial"/>
              <a:buChar char="•"/>
            </a:pPr>
            <a:r>
              <a:rPr lang="en-GB"/>
              <a:t>As a user of the community, I expect to be able to suggest new resources, improve metadata, and report issues</a:t>
            </a:r>
            <a:endParaRPr/>
          </a:p>
          <a:p>
            <a:pPr indent="-228593" lvl="0" marL="228593" rtl="0" algn="l">
              <a:lnSpc>
                <a:spcPct val="90000"/>
              </a:lnSpc>
              <a:spcBef>
                <a:spcPts val="1000"/>
              </a:spcBef>
              <a:spcAft>
                <a:spcPts val="0"/>
              </a:spcAft>
              <a:buClr>
                <a:schemeClr val="accent1"/>
              </a:buClr>
              <a:buSzPts val="2800"/>
              <a:buFont typeface="Arial"/>
              <a:buChar char="•"/>
            </a:pPr>
            <a:r>
              <a:rPr lang="en-GB"/>
              <a:t>Suggestion: include papers, indexing and providing curation and contextualisation to external DH bibliographies</a:t>
            </a:r>
            <a:endParaRPr/>
          </a:p>
          <a:p>
            <a:pPr indent="-50793" lvl="0" marL="228593" rtl="0" algn="l">
              <a:lnSpc>
                <a:spcPct val="90000"/>
              </a:lnSpc>
              <a:spcBef>
                <a:spcPts val="1000"/>
              </a:spcBef>
              <a:spcAft>
                <a:spcPts val="0"/>
              </a:spcAft>
              <a:buClr>
                <a:schemeClr val="accent1"/>
              </a:buClr>
              <a:buSzPts val="2800"/>
              <a:buFont typeface="Arial"/>
              <a:buNone/>
            </a:pPr>
            <a:r>
              <a:t/>
            </a:r>
            <a:endParaRPr/>
          </a:p>
          <a:p>
            <a:pPr indent="-50793" lvl="0" marL="228593" rtl="0" algn="l">
              <a:lnSpc>
                <a:spcPct val="90000"/>
              </a:lnSpc>
              <a:spcBef>
                <a:spcPts val="1000"/>
              </a:spcBef>
              <a:spcAft>
                <a:spcPts val="0"/>
              </a:spcAft>
              <a:buClr>
                <a:schemeClr val="accent1"/>
              </a:buClr>
              <a:buSzPts val="2800"/>
              <a:buFont typeface="Arial"/>
              <a:buNone/>
            </a:pPr>
            <a:r>
              <a:t/>
            </a:r>
            <a:endParaRPr/>
          </a:p>
          <a:p>
            <a:pPr indent="-50793" lvl="0" marL="228593" rtl="0" algn="l">
              <a:lnSpc>
                <a:spcPct val="90000"/>
              </a:lnSpc>
              <a:spcBef>
                <a:spcPts val="1000"/>
              </a:spcBef>
              <a:spcAft>
                <a:spcPts val="0"/>
              </a:spcAft>
              <a:buClr>
                <a:schemeClr val="accent1"/>
              </a:buClr>
              <a:buSzPts val="2800"/>
              <a:buFont typeface="Arial"/>
              <a:buNone/>
            </a:pPr>
            <a:r>
              <a:t/>
            </a:r>
            <a:endParaRPr/>
          </a:p>
        </p:txBody>
      </p:sp>
      <p:sp>
        <p:nvSpPr>
          <p:cNvPr id="250" name="Google Shape;250;p33"/>
          <p:cNvSpPr txBox="1"/>
          <p:nvPr/>
        </p:nvSpPr>
        <p:spPr>
          <a:xfrm>
            <a:off x="9935700" y="72700"/>
            <a:ext cx="2256300" cy="11409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GB" sz="3200">
                <a:solidFill>
                  <a:schemeClr val="accent1"/>
                </a:solidFill>
              </a:rPr>
              <a:t>Maurizio Toscano</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4" name="Shape 254"/>
        <p:cNvGrpSpPr/>
        <p:nvPr/>
      </p:nvGrpSpPr>
      <p:grpSpPr>
        <a:xfrm>
          <a:off x="0" y="0"/>
          <a:ext cx="0" cy="0"/>
          <a:chOff x="0" y="0"/>
          <a:chExt cx="0" cy="0"/>
        </a:xfrm>
      </p:grpSpPr>
      <p:sp>
        <p:nvSpPr>
          <p:cNvPr id="255" name="Google Shape;255;p34"/>
          <p:cNvSpPr txBox="1"/>
          <p:nvPr>
            <p:ph type="title"/>
          </p:nvPr>
        </p:nvSpPr>
        <p:spPr>
          <a:xfrm>
            <a:off x="394855" y="365125"/>
            <a:ext cx="10959000" cy="1386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3200"/>
              <a:buFont typeface="Arial"/>
              <a:buNone/>
            </a:pPr>
            <a:r>
              <a:rPr lang="en-GB"/>
              <a:t>Curation, trust &amp; governance</a:t>
            </a:r>
            <a:endParaRPr/>
          </a:p>
        </p:txBody>
      </p:sp>
      <p:sp>
        <p:nvSpPr>
          <p:cNvPr id="256" name="Google Shape;256;p34"/>
          <p:cNvSpPr txBox="1"/>
          <p:nvPr>
            <p:ph idx="1" type="body"/>
          </p:nvPr>
        </p:nvSpPr>
        <p:spPr>
          <a:xfrm>
            <a:off x="394854" y="1835456"/>
            <a:ext cx="10959000" cy="4351200"/>
          </a:xfrm>
          <a:prstGeom prst="rect">
            <a:avLst/>
          </a:prstGeom>
          <a:noFill/>
          <a:ln>
            <a:noFill/>
          </a:ln>
        </p:spPr>
        <p:txBody>
          <a:bodyPr anchorCtr="0" anchor="t" bIns="45700" lIns="91425" spcFirstLastPara="1" rIns="91425" wrap="square" tIns="45700">
            <a:noAutofit/>
          </a:bodyPr>
          <a:lstStyle/>
          <a:p>
            <a:pPr indent="-406400" lvl="0" marL="457200" rtl="0" algn="l">
              <a:lnSpc>
                <a:spcPct val="90000"/>
              </a:lnSpc>
              <a:spcBef>
                <a:spcPts val="0"/>
              </a:spcBef>
              <a:spcAft>
                <a:spcPts val="0"/>
              </a:spcAft>
              <a:buSzPts val="2800"/>
              <a:buChar char="+"/>
            </a:pPr>
            <a:r>
              <a:rPr lang="en-GB"/>
              <a:t>funders, project context, implementers are clearly stated</a:t>
            </a:r>
            <a:endParaRPr/>
          </a:p>
          <a:p>
            <a:pPr indent="0" lvl="0" marL="0" rtl="0" algn="l">
              <a:lnSpc>
                <a:spcPct val="90000"/>
              </a:lnSpc>
              <a:spcBef>
                <a:spcPts val="0"/>
              </a:spcBef>
              <a:spcAft>
                <a:spcPts val="0"/>
              </a:spcAft>
              <a:buSzPts val="2800"/>
              <a:buNone/>
            </a:pPr>
            <a:r>
              <a:t/>
            </a:r>
            <a:endParaRPr/>
          </a:p>
          <a:p>
            <a:pPr indent="-406400" lvl="0" marL="457200" rtl="0" algn="l">
              <a:lnSpc>
                <a:spcPct val="90000"/>
              </a:lnSpc>
              <a:spcBef>
                <a:spcPts val="0"/>
              </a:spcBef>
              <a:spcAft>
                <a:spcPts val="0"/>
              </a:spcAft>
              <a:buSzPts val="2800"/>
              <a:buChar char="-"/>
            </a:pPr>
            <a:r>
              <a:rPr lang="en-GB"/>
              <a:t>no immediate info (button!) on how I can contribute as a user</a:t>
            </a:r>
            <a:endParaRPr/>
          </a:p>
          <a:p>
            <a:pPr indent="0" lvl="0" marL="0" rtl="0" algn="l">
              <a:lnSpc>
                <a:spcPct val="90000"/>
              </a:lnSpc>
              <a:spcBef>
                <a:spcPts val="0"/>
              </a:spcBef>
              <a:spcAft>
                <a:spcPts val="0"/>
              </a:spcAft>
              <a:buSzPts val="2800"/>
              <a:buNone/>
            </a:pPr>
            <a:r>
              <a:t/>
            </a:r>
            <a:endParaRPr/>
          </a:p>
          <a:p>
            <a:pPr indent="0" lvl="0" marL="0" rtl="0" algn="l">
              <a:lnSpc>
                <a:spcPct val="90000"/>
              </a:lnSpc>
              <a:spcBef>
                <a:spcPts val="0"/>
              </a:spcBef>
              <a:spcAft>
                <a:spcPts val="0"/>
              </a:spcAft>
              <a:buSzPts val="2800"/>
              <a:buNone/>
            </a:pPr>
            <a:r>
              <a:rPr lang="en-GB"/>
              <a:t>Nice-to-haves (wishlist):</a:t>
            </a:r>
            <a:endParaRPr/>
          </a:p>
          <a:p>
            <a:pPr indent="-406400" lvl="0" marL="457200" rtl="0" algn="l">
              <a:lnSpc>
                <a:spcPct val="90000"/>
              </a:lnSpc>
              <a:spcBef>
                <a:spcPts val="0"/>
              </a:spcBef>
              <a:spcAft>
                <a:spcPts val="0"/>
              </a:spcAft>
              <a:buSzPts val="2800"/>
              <a:buChar char="-"/>
            </a:pPr>
            <a:r>
              <a:rPr lang="en-GB"/>
              <a:t>immediately visible direct links to EOSC, SSHOC</a:t>
            </a:r>
            <a:endParaRPr/>
          </a:p>
          <a:p>
            <a:pPr indent="-406400" lvl="0" marL="457200" rtl="0" algn="l">
              <a:lnSpc>
                <a:spcPct val="90000"/>
              </a:lnSpc>
              <a:spcBef>
                <a:spcPts val="0"/>
              </a:spcBef>
              <a:spcAft>
                <a:spcPts val="0"/>
              </a:spcAft>
              <a:buSzPts val="2800"/>
              <a:buChar char="-"/>
            </a:pPr>
            <a:r>
              <a:rPr lang="en-GB"/>
              <a:t>“last updated” or other indications of when the marketplace platform / content was last updated</a:t>
            </a:r>
            <a:endParaRPr/>
          </a:p>
          <a:p>
            <a:pPr indent="-406400" lvl="0" marL="457200" rtl="0" algn="l">
              <a:lnSpc>
                <a:spcPct val="90000"/>
              </a:lnSpc>
              <a:spcBef>
                <a:spcPts val="0"/>
              </a:spcBef>
              <a:spcAft>
                <a:spcPts val="0"/>
              </a:spcAft>
              <a:buSzPts val="2800"/>
              <a:buChar char="-"/>
            </a:pPr>
            <a:r>
              <a:rPr lang="en-GB"/>
              <a:t>comment section for users</a:t>
            </a:r>
            <a:endParaRPr/>
          </a:p>
          <a:p>
            <a:pPr indent="0" lvl="0" marL="0" rtl="0" algn="l">
              <a:lnSpc>
                <a:spcPct val="90000"/>
              </a:lnSpc>
              <a:spcBef>
                <a:spcPts val="0"/>
              </a:spcBef>
              <a:spcAft>
                <a:spcPts val="0"/>
              </a:spcAft>
              <a:buSzPts val="2800"/>
              <a:buNone/>
            </a:pPr>
            <a:r>
              <a:t/>
            </a:r>
            <a:endParaRPr/>
          </a:p>
        </p:txBody>
      </p:sp>
      <p:sp>
        <p:nvSpPr>
          <p:cNvPr id="257" name="Google Shape;257;p34"/>
          <p:cNvSpPr txBox="1"/>
          <p:nvPr/>
        </p:nvSpPr>
        <p:spPr>
          <a:xfrm>
            <a:off x="8958600" y="0"/>
            <a:ext cx="3233400" cy="15456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GB" sz="3200">
                <a:solidFill>
                  <a:schemeClr val="accent1"/>
                </a:solidFill>
              </a:rPr>
              <a:t>Vanessa Hannesschläger</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2" name="Shape 262"/>
        <p:cNvGrpSpPr/>
        <p:nvPr/>
      </p:nvGrpSpPr>
      <p:grpSpPr>
        <a:xfrm>
          <a:off x="0" y="0"/>
          <a:ext cx="0" cy="0"/>
          <a:chOff x="0" y="0"/>
          <a:chExt cx="0" cy="0"/>
        </a:xfrm>
      </p:grpSpPr>
      <p:sp>
        <p:nvSpPr>
          <p:cNvPr id="263" name="Google Shape;263;p35"/>
          <p:cNvSpPr txBox="1"/>
          <p:nvPr>
            <p:ph type="title"/>
          </p:nvPr>
        </p:nvSpPr>
        <p:spPr>
          <a:xfrm>
            <a:off x="394855" y="365125"/>
            <a:ext cx="10959000" cy="13863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accent1"/>
              </a:buClr>
              <a:buSzPts val="3200"/>
              <a:buFont typeface="Arial"/>
              <a:buNone/>
            </a:pPr>
            <a:r>
              <a:rPr lang="en-GB"/>
              <a:t>Curation, trust &amp; governance</a:t>
            </a:r>
            <a:br>
              <a:rPr lang="en-GB"/>
            </a:br>
            <a:r>
              <a:rPr lang="en-GB"/>
              <a:t>(Reactions to testers remarks)</a:t>
            </a:r>
            <a:endParaRPr/>
          </a:p>
        </p:txBody>
      </p:sp>
      <p:sp>
        <p:nvSpPr>
          <p:cNvPr id="264" name="Google Shape;264;p35"/>
          <p:cNvSpPr txBox="1"/>
          <p:nvPr>
            <p:ph idx="1" type="body"/>
          </p:nvPr>
        </p:nvSpPr>
        <p:spPr>
          <a:xfrm>
            <a:off x="394854" y="1835456"/>
            <a:ext cx="10959000" cy="4351200"/>
          </a:xfrm>
          <a:prstGeom prst="rect">
            <a:avLst/>
          </a:prstGeom>
        </p:spPr>
        <p:txBody>
          <a:bodyPr anchorCtr="0" anchor="t" bIns="45700" lIns="91425" spcFirstLastPara="1" rIns="91425" wrap="square" tIns="45700">
            <a:noAutofit/>
          </a:bodyPr>
          <a:lstStyle/>
          <a:p>
            <a:pPr indent="-406400" lvl="0" marL="457200" rtl="0" algn="l">
              <a:spcBef>
                <a:spcPts val="1000"/>
              </a:spcBef>
              <a:spcAft>
                <a:spcPts val="0"/>
              </a:spcAft>
              <a:buSzPts val="2800"/>
              <a:buChar char="•"/>
            </a:pPr>
            <a:r>
              <a:rPr lang="en-GB"/>
              <a:t>Community curation </a:t>
            </a:r>
            <a:endParaRPr/>
          </a:p>
          <a:p>
            <a:pPr indent="-381000" lvl="1" marL="914400" rtl="0" algn="l">
              <a:spcBef>
                <a:spcPts val="0"/>
              </a:spcBef>
              <a:spcAft>
                <a:spcPts val="0"/>
              </a:spcAft>
              <a:buSzPts val="2400"/>
              <a:buChar char="•"/>
            </a:pPr>
            <a:r>
              <a:rPr lang="en-GB"/>
              <a:t>Experiences show that it is difficult to motivate people to contribute without direct reward</a:t>
            </a:r>
            <a:endParaRPr/>
          </a:p>
          <a:p>
            <a:pPr indent="-381000" lvl="1" marL="914400" rtl="0" algn="l">
              <a:spcBef>
                <a:spcPts val="0"/>
              </a:spcBef>
              <a:spcAft>
                <a:spcPts val="0"/>
              </a:spcAft>
              <a:buSzPts val="2400"/>
              <a:buChar char="•"/>
            </a:pPr>
            <a:r>
              <a:rPr lang="en-GB"/>
              <a:t>How to incentivize contributions</a:t>
            </a:r>
            <a:endParaRPr/>
          </a:p>
          <a:p>
            <a:pPr indent="-381000" lvl="1" marL="914400" rtl="0" algn="l">
              <a:spcBef>
                <a:spcPts val="0"/>
              </a:spcBef>
              <a:spcAft>
                <a:spcPts val="0"/>
              </a:spcAft>
              <a:buSzPts val="2400"/>
              <a:buChar char="•"/>
            </a:pPr>
            <a:r>
              <a:rPr lang="en-GB"/>
              <a:t>Glad to see persons interested in contributing</a:t>
            </a:r>
            <a:endParaRPr/>
          </a:p>
          <a:p>
            <a:pPr indent="-406400" lvl="0" marL="457200" rtl="0" algn="l">
              <a:spcBef>
                <a:spcPts val="0"/>
              </a:spcBef>
              <a:spcAft>
                <a:spcPts val="0"/>
              </a:spcAft>
              <a:buSzPts val="2800"/>
              <a:buChar char="•"/>
            </a:pPr>
            <a:r>
              <a:rPr lang="en-GB"/>
              <a:t>Refine meta-information</a:t>
            </a:r>
            <a:endParaRPr/>
          </a:p>
          <a:p>
            <a:pPr indent="-381000" lvl="1" marL="914400" rtl="0" algn="l">
              <a:spcBef>
                <a:spcPts val="0"/>
              </a:spcBef>
              <a:spcAft>
                <a:spcPts val="0"/>
              </a:spcAft>
              <a:buSzPts val="2400"/>
              <a:buChar char="•"/>
            </a:pPr>
            <a:r>
              <a:rPr lang="en-GB"/>
              <a:t>Contributors</a:t>
            </a:r>
            <a:endParaRPr/>
          </a:p>
          <a:p>
            <a:pPr indent="-381000" lvl="1" marL="914400" rtl="0" algn="l">
              <a:spcBef>
                <a:spcPts val="0"/>
              </a:spcBef>
              <a:spcAft>
                <a:spcPts val="0"/>
              </a:spcAft>
              <a:buSzPts val="2400"/>
              <a:buChar char="•"/>
            </a:pPr>
            <a:r>
              <a:rPr lang="en-GB"/>
              <a:t>Legal aspects</a:t>
            </a:r>
            <a:endParaRPr/>
          </a:p>
        </p:txBody>
      </p:sp>
      <p:sp>
        <p:nvSpPr>
          <p:cNvPr id="265" name="Google Shape;265;p35"/>
          <p:cNvSpPr txBox="1"/>
          <p:nvPr/>
        </p:nvSpPr>
        <p:spPr>
          <a:xfrm>
            <a:off x="10362000" y="0"/>
            <a:ext cx="1830000" cy="15456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GB" sz="3200">
                <a:solidFill>
                  <a:schemeClr val="accent1"/>
                </a:solidFill>
              </a:rPr>
              <a:t>Matej Ďurčo</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 name="Shape 269"/>
        <p:cNvGrpSpPr/>
        <p:nvPr/>
      </p:nvGrpSpPr>
      <p:grpSpPr>
        <a:xfrm>
          <a:off x="0" y="0"/>
          <a:ext cx="0" cy="0"/>
          <a:chOff x="0" y="0"/>
          <a:chExt cx="0" cy="0"/>
        </a:xfrm>
      </p:grpSpPr>
      <p:sp>
        <p:nvSpPr>
          <p:cNvPr id="270" name="Google Shape;270;p36"/>
          <p:cNvSpPr txBox="1"/>
          <p:nvPr>
            <p:ph type="title"/>
          </p:nvPr>
        </p:nvSpPr>
        <p:spPr>
          <a:xfrm>
            <a:off x="124692" y="124691"/>
            <a:ext cx="8302336" cy="3740727"/>
          </a:xfrm>
          <a:prstGeom prst="rect">
            <a:avLst/>
          </a:prstGeom>
          <a:solidFill>
            <a:srgbClr val="EDEDED"/>
          </a:solid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accent1"/>
              </a:buClr>
              <a:buSzPts val="3200"/>
              <a:buFont typeface="Arial"/>
              <a:buNone/>
            </a:pPr>
            <a:r>
              <a:rPr lang="en-GB"/>
              <a:t>Join our community!</a:t>
            </a:r>
            <a:endParaRPr/>
          </a:p>
        </p:txBody>
      </p:sp>
      <p:sp>
        <p:nvSpPr>
          <p:cNvPr id="271" name="Google Shape;271;p36"/>
          <p:cNvSpPr/>
          <p:nvPr/>
        </p:nvSpPr>
        <p:spPr>
          <a:xfrm>
            <a:off x="124692" y="3955202"/>
            <a:ext cx="8302336" cy="2476771"/>
          </a:xfrm>
          <a:prstGeom prst="rect">
            <a:avLst/>
          </a:prstGeom>
          <a:solidFill>
            <a:srgbClr val="EDED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id="272" name="Google Shape;272;p36"/>
          <p:cNvPicPr preferRelativeResize="0"/>
          <p:nvPr/>
        </p:nvPicPr>
        <p:blipFill rotWithShape="1">
          <a:blip r:embed="rId3">
            <a:alphaModFix/>
          </a:blip>
          <a:srcRect b="0" l="0" r="0" t="0"/>
          <a:stretch/>
        </p:blipFill>
        <p:spPr>
          <a:xfrm>
            <a:off x="484266" y="3993543"/>
            <a:ext cx="601792" cy="620028"/>
          </a:xfrm>
          <a:prstGeom prst="rect">
            <a:avLst/>
          </a:prstGeom>
          <a:noFill/>
          <a:ln>
            <a:noFill/>
          </a:ln>
        </p:spPr>
      </p:pic>
      <p:pic>
        <p:nvPicPr>
          <p:cNvPr id="273" name="Google Shape;273;p36"/>
          <p:cNvPicPr preferRelativeResize="0"/>
          <p:nvPr/>
        </p:nvPicPr>
        <p:blipFill rotWithShape="1">
          <a:blip r:embed="rId4">
            <a:alphaModFix/>
          </a:blip>
          <a:srcRect b="0" l="0" r="0" t="0"/>
          <a:stretch/>
        </p:blipFill>
        <p:spPr>
          <a:xfrm>
            <a:off x="516951" y="5874158"/>
            <a:ext cx="528415" cy="528415"/>
          </a:xfrm>
          <a:prstGeom prst="rect">
            <a:avLst/>
          </a:prstGeom>
          <a:noFill/>
          <a:ln>
            <a:noFill/>
          </a:ln>
        </p:spPr>
      </p:pic>
      <p:sp>
        <p:nvSpPr>
          <p:cNvPr id="274" name="Google Shape;274;p36"/>
          <p:cNvSpPr txBox="1"/>
          <p:nvPr/>
        </p:nvSpPr>
        <p:spPr>
          <a:xfrm>
            <a:off x="1445631" y="4138881"/>
            <a:ext cx="3283527"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GB" sz="1800">
                <a:solidFill>
                  <a:schemeClr val="accent1"/>
                </a:solidFill>
                <a:latin typeface="Arial"/>
                <a:ea typeface="Arial"/>
                <a:cs typeface="Arial"/>
                <a:sym typeface="Arial"/>
              </a:rPr>
              <a:t>www.sshopencloud.eu</a:t>
            </a:r>
            <a:endParaRPr sz="1800">
              <a:solidFill>
                <a:schemeClr val="accent1"/>
              </a:solidFill>
              <a:latin typeface="Arial"/>
              <a:ea typeface="Arial"/>
              <a:cs typeface="Arial"/>
              <a:sym typeface="Arial"/>
            </a:endParaRPr>
          </a:p>
        </p:txBody>
      </p:sp>
      <p:sp>
        <p:nvSpPr>
          <p:cNvPr id="275" name="Google Shape;275;p36"/>
          <p:cNvSpPr txBox="1"/>
          <p:nvPr/>
        </p:nvSpPr>
        <p:spPr>
          <a:xfrm>
            <a:off x="1452669" y="5882574"/>
            <a:ext cx="3283527"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GB" sz="1800">
                <a:solidFill>
                  <a:schemeClr val="accent1"/>
                </a:solidFill>
                <a:latin typeface="Arial"/>
                <a:ea typeface="Arial"/>
                <a:cs typeface="Arial"/>
                <a:sym typeface="Arial"/>
              </a:rPr>
              <a:t>info@sshopencloud.com</a:t>
            </a:r>
            <a:endParaRPr sz="1800">
              <a:solidFill>
                <a:schemeClr val="accent1"/>
              </a:solidFill>
              <a:latin typeface="Arial"/>
              <a:ea typeface="Arial"/>
              <a:cs typeface="Arial"/>
              <a:sym typeface="Arial"/>
            </a:endParaRPr>
          </a:p>
        </p:txBody>
      </p:sp>
      <p:pic>
        <p:nvPicPr>
          <p:cNvPr id="276" name="Google Shape;276;p36"/>
          <p:cNvPicPr preferRelativeResize="0"/>
          <p:nvPr/>
        </p:nvPicPr>
        <p:blipFill rotWithShape="1">
          <a:blip r:embed="rId5">
            <a:alphaModFix/>
          </a:blip>
          <a:srcRect b="0" l="0" r="0" t="0"/>
          <a:stretch/>
        </p:blipFill>
        <p:spPr>
          <a:xfrm>
            <a:off x="458243" y="4605266"/>
            <a:ext cx="663743" cy="663743"/>
          </a:xfrm>
          <a:prstGeom prst="rect">
            <a:avLst/>
          </a:prstGeom>
          <a:noFill/>
          <a:ln>
            <a:noFill/>
          </a:ln>
        </p:spPr>
      </p:pic>
      <p:pic>
        <p:nvPicPr>
          <p:cNvPr id="277" name="Google Shape;277;p36"/>
          <p:cNvPicPr preferRelativeResize="0"/>
          <p:nvPr/>
        </p:nvPicPr>
        <p:blipFill rotWithShape="1">
          <a:blip r:embed="rId6">
            <a:alphaModFix/>
          </a:blip>
          <a:srcRect b="0" l="0" r="0" t="0"/>
          <a:stretch/>
        </p:blipFill>
        <p:spPr>
          <a:xfrm>
            <a:off x="449288" y="5253547"/>
            <a:ext cx="663743" cy="663743"/>
          </a:xfrm>
          <a:prstGeom prst="rect">
            <a:avLst/>
          </a:prstGeom>
          <a:noFill/>
          <a:ln>
            <a:noFill/>
          </a:ln>
        </p:spPr>
      </p:pic>
      <p:sp>
        <p:nvSpPr>
          <p:cNvPr id="278" name="Google Shape;278;p36"/>
          <p:cNvSpPr txBox="1"/>
          <p:nvPr/>
        </p:nvSpPr>
        <p:spPr>
          <a:xfrm>
            <a:off x="1455537" y="4710344"/>
            <a:ext cx="2374539"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GB" sz="2400">
                <a:solidFill>
                  <a:srgbClr val="1A486F"/>
                </a:solidFill>
                <a:latin typeface="Calibri"/>
                <a:ea typeface="Calibri"/>
                <a:cs typeface="Calibri"/>
                <a:sym typeface="Calibri"/>
              </a:rPr>
              <a:t>@</a:t>
            </a:r>
            <a:r>
              <a:rPr lang="en-GB" sz="1800">
                <a:solidFill>
                  <a:srgbClr val="1A486F"/>
                </a:solidFill>
                <a:latin typeface="Arial"/>
                <a:ea typeface="Arial"/>
                <a:cs typeface="Arial"/>
                <a:sym typeface="Arial"/>
              </a:rPr>
              <a:t>SSHOpenCloud</a:t>
            </a:r>
            <a:endParaRPr sz="1800">
              <a:solidFill>
                <a:srgbClr val="1A486F"/>
              </a:solidFill>
              <a:latin typeface="Arial"/>
              <a:ea typeface="Arial"/>
              <a:cs typeface="Arial"/>
              <a:sym typeface="Arial"/>
            </a:endParaRPr>
          </a:p>
        </p:txBody>
      </p:sp>
      <p:sp>
        <p:nvSpPr>
          <p:cNvPr id="279" name="Google Shape;279;p36"/>
          <p:cNvSpPr txBox="1"/>
          <p:nvPr/>
        </p:nvSpPr>
        <p:spPr>
          <a:xfrm>
            <a:off x="1455537" y="5374140"/>
            <a:ext cx="2374539"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GB" sz="1800">
                <a:solidFill>
                  <a:srgbClr val="1E4E79"/>
                </a:solidFill>
                <a:latin typeface="Arial"/>
                <a:ea typeface="Arial"/>
                <a:cs typeface="Arial"/>
                <a:sym typeface="Arial"/>
              </a:rPr>
              <a:t>company/sshoc</a:t>
            </a:r>
            <a:r>
              <a:rPr lang="en-GB" sz="1800">
                <a:solidFill>
                  <a:schemeClr val="dk1"/>
                </a:solidFill>
                <a:latin typeface="Arial"/>
                <a:ea typeface="Arial"/>
                <a:cs typeface="Arial"/>
                <a:sym typeface="Arial"/>
              </a:rPr>
              <a:t> </a:t>
            </a:r>
            <a:endParaRPr/>
          </a:p>
        </p:txBody>
      </p:sp>
      <p:pic>
        <p:nvPicPr>
          <p:cNvPr id="280" name="Google Shape;280;p36"/>
          <p:cNvPicPr preferRelativeResize="0"/>
          <p:nvPr/>
        </p:nvPicPr>
        <p:blipFill rotWithShape="1">
          <a:blip r:embed="rId7">
            <a:alphaModFix/>
          </a:blip>
          <a:srcRect b="0" l="0" r="0" t="0"/>
          <a:stretch/>
        </p:blipFill>
        <p:spPr>
          <a:xfrm>
            <a:off x="7307211" y="6008873"/>
            <a:ext cx="1117600" cy="3937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sp>
        <p:nvSpPr>
          <p:cNvPr id="90" name="Google Shape;90;p14"/>
          <p:cNvSpPr txBox="1"/>
          <p:nvPr>
            <p:ph type="title"/>
          </p:nvPr>
        </p:nvSpPr>
        <p:spPr>
          <a:xfrm>
            <a:off x="394855" y="365125"/>
            <a:ext cx="10959000" cy="1386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3200"/>
              <a:buFont typeface="Arial"/>
              <a:buNone/>
            </a:pPr>
            <a:r>
              <a:rPr lang="en-GB"/>
              <a:t>Kasia Karpinska</a:t>
            </a:r>
            <a:endParaRPr/>
          </a:p>
        </p:txBody>
      </p:sp>
      <p:sp>
        <p:nvSpPr>
          <p:cNvPr id="91" name="Google Shape;91;p14"/>
          <p:cNvSpPr txBox="1"/>
          <p:nvPr>
            <p:ph idx="1" type="body"/>
          </p:nvPr>
        </p:nvSpPr>
        <p:spPr>
          <a:xfrm>
            <a:off x="394854" y="1413376"/>
            <a:ext cx="10959000" cy="4351200"/>
          </a:xfrm>
          <a:prstGeom prst="rect">
            <a:avLst/>
          </a:prstGeom>
          <a:noFill/>
          <a:ln>
            <a:noFill/>
          </a:ln>
        </p:spPr>
        <p:txBody>
          <a:bodyPr anchorCtr="0" anchor="t" bIns="45700" lIns="91425" spcFirstLastPara="1" rIns="91425" wrap="square" tIns="45700">
            <a:noAutofit/>
          </a:bodyPr>
          <a:lstStyle/>
          <a:p>
            <a:pPr indent="-228593" lvl="0" marL="228593" rtl="0" algn="l">
              <a:lnSpc>
                <a:spcPct val="90000"/>
              </a:lnSpc>
              <a:spcBef>
                <a:spcPts val="0"/>
              </a:spcBef>
              <a:spcAft>
                <a:spcPts val="0"/>
              </a:spcAft>
              <a:buClr>
                <a:schemeClr val="accent1"/>
              </a:buClr>
              <a:buSzPts val="2800"/>
              <a:buFont typeface="Arial"/>
              <a:buChar char="•"/>
            </a:pPr>
            <a:r>
              <a:rPr lang="en-GB"/>
              <a:t>Erasmus University Rotterdam (the Netherlands)</a:t>
            </a:r>
            <a:endParaRPr/>
          </a:p>
          <a:p>
            <a:pPr indent="-228593" lvl="0" marL="228593" rtl="0" algn="l">
              <a:lnSpc>
                <a:spcPct val="90000"/>
              </a:lnSpc>
              <a:spcBef>
                <a:spcPts val="1000"/>
              </a:spcBef>
              <a:spcAft>
                <a:spcPts val="0"/>
              </a:spcAft>
              <a:buClr>
                <a:schemeClr val="accent1"/>
              </a:buClr>
              <a:buSzPts val="2800"/>
              <a:buFont typeface="Arial"/>
              <a:buChar char="•"/>
            </a:pPr>
            <a:r>
              <a:rPr lang="en-GB"/>
              <a:t>ODISSEI (Open Data Infrastructure for Social Science and Economic Innovation)</a:t>
            </a:r>
            <a:endParaRPr/>
          </a:p>
          <a:p>
            <a:pPr indent="-228594" lvl="1" marL="685783" rtl="0" algn="l">
              <a:lnSpc>
                <a:spcPct val="90000"/>
              </a:lnSpc>
              <a:spcBef>
                <a:spcPts val="500"/>
              </a:spcBef>
              <a:spcAft>
                <a:spcPts val="0"/>
              </a:spcAft>
              <a:buClr>
                <a:schemeClr val="accent2"/>
              </a:buClr>
              <a:buSzPts val="2400"/>
              <a:buChar char="•"/>
            </a:pPr>
            <a:r>
              <a:rPr lang="en-GB"/>
              <a:t>Researcher, scientific manager at ODISSEI</a:t>
            </a:r>
            <a:endParaRPr/>
          </a:p>
          <a:p>
            <a:pPr indent="-228594" lvl="1" marL="685783" rtl="0" algn="l">
              <a:lnSpc>
                <a:spcPct val="90000"/>
              </a:lnSpc>
              <a:spcBef>
                <a:spcPts val="500"/>
              </a:spcBef>
              <a:spcAft>
                <a:spcPts val="0"/>
              </a:spcAft>
              <a:buClr>
                <a:schemeClr val="accent2"/>
              </a:buClr>
              <a:buSzPts val="2400"/>
              <a:buChar char="•"/>
            </a:pPr>
            <a:r>
              <a:rPr lang="en-GB"/>
              <a:t>Sociology </a:t>
            </a:r>
            <a:endParaRPr/>
          </a:p>
          <a:p>
            <a:pPr indent="-228594" lvl="1" marL="685783" rtl="0" algn="l">
              <a:lnSpc>
                <a:spcPct val="90000"/>
              </a:lnSpc>
              <a:spcBef>
                <a:spcPts val="500"/>
              </a:spcBef>
              <a:spcAft>
                <a:spcPts val="0"/>
              </a:spcAft>
              <a:buClr>
                <a:schemeClr val="accent2"/>
              </a:buClr>
              <a:buSzPts val="2400"/>
              <a:buChar char="•"/>
            </a:pPr>
            <a:r>
              <a:rPr lang="en-GB"/>
              <a:t>Research interests: labour market, migration, family relations, </a:t>
            </a:r>
            <a:endParaRPr/>
          </a:p>
          <a:p>
            <a:pPr indent="0" lvl="1" marL="457188" rtl="0" algn="l">
              <a:lnSpc>
                <a:spcPct val="90000"/>
              </a:lnSpc>
              <a:spcBef>
                <a:spcPts val="500"/>
              </a:spcBef>
              <a:spcAft>
                <a:spcPts val="0"/>
              </a:spcAft>
              <a:buClr>
                <a:schemeClr val="accent2"/>
              </a:buClr>
              <a:buSzPts val="2400"/>
              <a:buNone/>
            </a:pPr>
            <a:r>
              <a:rPr lang="en-GB"/>
              <a:t>    social policy</a:t>
            </a:r>
            <a:endParaRPr/>
          </a:p>
          <a:p>
            <a:pPr indent="-228594" lvl="1" marL="685783" rtl="0" algn="l">
              <a:lnSpc>
                <a:spcPct val="90000"/>
              </a:lnSpc>
              <a:spcBef>
                <a:spcPts val="500"/>
              </a:spcBef>
              <a:spcAft>
                <a:spcPts val="0"/>
              </a:spcAft>
              <a:buClr>
                <a:schemeClr val="accent2"/>
              </a:buClr>
              <a:buSzPts val="2400"/>
              <a:buChar char="•"/>
            </a:pPr>
            <a:r>
              <a:rPr lang="en-GB"/>
              <a:t>Research practices: quantitative research, survey data, data </a:t>
            </a:r>
            <a:endParaRPr/>
          </a:p>
          <a:p>
            <a:pPr indent="0" lvl="1" marL="457188" rtl="0" algn="l">
              <a:lnSpc>
                <a:spcPct val="90000"/>
              </a:lnSpc>
              <a:spcBef>
                <a:spcPts val="500"/>
              </a:spcBef>
              <a:spcAft>
                <a:spcPts val="0"/>
              </a:spcAft>
              <a:buClr>
                <a:schemeClr val="accent2"/>
              </a:buClr>
              <a:buSzPts val="2400"/>
              <a:buNone/>
            </a:pPr>
            <a:r>
              <a:rPr lang="en-GB"/>
              <a:t>    collection, cross-country comparison.</a:t>
            </a:r>
            <a:endParaRPr/>
          </a:p>
        </p:txBody>
      </p:sp>
      <p:sp>
        <p:nvSpPr>
          <p:cNvPr id="92" name="Google Shape;92;p14"/>
          <p:cNvSpPr txBox="1"/>
          <p:nvPr/>
        </p:nvSpPr>
        <p:spPr>
          <a:xfrm>
            <a:off x="717144" y="5366255"/>
            <a:ext cx="8694300" cy="9603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lt1"/>
              </a:buClr>
              <a:buSzPts val="2000"/>
              <a:buFont typeface="Arial"/>
              <a:buNone/>
            </a:pPr>
            <a:r>
              <a:rPr b="0" lang="en-GB" sz="2000">
                <a:solidFill>
                  <a:schemeClr val="lt1"/>
                </a:solidFill>
                <a:latin typeface="Arial"/>
                <a:ea typeface="Arial"/>
                <a:cs typeface="Arial"/>
                <a:sym typeface="Arial"/>
              </a:rPr>
              <a:t>A post-event report will look at the commonalities and areas for collaboration on our journey to EOSC. Tangible result for wide dissemination.</a:t>
            </a:r>
            <a:endParaRPr/>
          </a:p>
        </p:txBody>
      </p:sp>
      <p:pic>
        <p:nvPicPr>
          <p:cNvPr id="93" name="Google Shape;93;p14"/>
          <p:cNvPicPr preferRelativeResize="0"/>
          <p:nvPr/>
        </p:nvPicPr>
        <p:blipFill rotWithShape="1">
          <a:blip r:embed="rId3">
            <a:alphaModFix/>
          </a:blip>
          <a:srcRect b="0" l="0" r="0" t="0"/>
          <a:stretch/>
        </p:blipFill>
        <p:spPr>
          <a:xfrm>
            <a:off x="10301890" y="365126"/>
            <a:ext cx="1621191" cy="243586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 name="Shape 97"/>
        <p:cNvGrpSpPr/>
        <p:nvPr/>
      </p:nvGrpSpPr>
      <p:grpSpPr>
        <a:xfrm>
          <a:off x="0" y="0"/>
          <a:ext cx="0" cy="0"/>
          <a:chOff x="0" y="0"/>
          <a:chExt cx="0" cy="0"/>
        </a:xfrm>
      </p:grpSpPr>
      <p:sp>
        <p:nvSpPr>
          <p:cNvPr id="98" name="Google Shape;98;p15"/>
          <p:cNvSpPr/>
          <p:nvPr/>
        </p:nvSpPr>
        <p:spPr>
          <a:xfrm>
            <a:off x="9341033" y="5915441"/>
            <a:ext cx="2850900" cy="9426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99" name="Google Shape;99;p15"/>
          <p:cNvSpPr txBox="1"/>
          <p:nvPr>
            <p:ph type="title"/>
          </p:nvPr>
        </p:nvSpPr>
        <p:spPr>
          <a:xfrm>
            <a:off x="394855" y="365125"/>
            <a:ext cx="10959000" cy="1386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3200"/>
              <a:buFont typeface="Arial"/>
              <a:buNone/>
            </a:pPr>
            <a:r>
              <a:rPr lang="en-GB"/>
              <a:t>Maurizio Toscano</a:t>
            </a:r>
            <a:endParaRPr/>
          </a:p>
        </p:txBody>
      </p:sp>
      <p:sp>
        <p:nvSpPr>
          <p:cNvPr id="100" name="Google Shape;100;p15"/>
          <p:cNvSpPr txBox="1"/>
          <p:nvPr>
            <p:ph idx="1" type="body"/>
          </p:nvPr>
        </p:nvSpPr>
        <p:spPr>
          <a:xfrm>
            <a:off x="394855" y="1413375"/>
            <a:ext cx="8664000" cy="4934400"/>
          </a:xfrm>
          <a:prstGeom prst="rect">
            <a:avLst/>
          </a:prstGeom>
          <a:noFill/>
          <a:ln>
            <a:noFill/>
          </a:ln>
        </p:spPr>
        <p:txBody>
          <a:bodyPr anchorCtr="0" anchor="t" bIns="45700" lIns="91425" spcFirstLastPara="1" rIns="91425" wrap="square" tIns="45700">
            <a:noAutofit/>
          </a:bodyPr>
          <a:lstStyle/>
          <a:p>
            <a:pPr indent="-228593" lvl="0" marL="228593" rtl="0" algn="l">
              <a:lnSpc>
                <a:spcPct val="90000"/>
              </a:lnSpc>
              <a:spcBef>
                <a:spcPts val="0"/>
              </a:spcBef>
              <a:spcAft>
                <a:spcPts val="0"/>
              </a:spcAft>
              <a:buClr>
                <a:schemeClr val="accent1"/>
              </a:buClr>
              <a:buSzPts val="2800"/>
              <a:buFont typeface="Arial"/>
              <a:buChar char="•"/>
            </a:pPr>
            <a:r>
              <a:rPr lang="en-GB"/>
              <a:t>University of Granada (Spain):</a:t>
            </a:r>
            <a:endParaRPr/>
          </a:p>
          <a:p>
            <a:pPr indent="-228594" lvl="1" marL="685783" rtl="0" algn="l">
              <a:lnSpc>
                <a:spcPct val="90000"/>
              </a:lnSpc>
              <a:spcBef>
                <a:spcPts val="500"/>
              </a:spcBef>
              <a:spcAft>
                <a:spcPts val="0"/>
              </a:spcAft>
              <a:buSzPts val="2400"/>
              <a:buChar char="•"/>
            </a:pPr>
            <a:r>
              <a:rPr lang="en-GB"/>
              <a:t>Digital Humanities researcher</a:t>
            </a:r>
            <a:endParaRPr/>
          </a:p>
          <a:p>
            <a:pPr indent="-228594" lvl="1" marL="685783" rtl="0" algn="l">
              <a:lnSpc>
                <a:spcPct val="90000"/>
              </a:lnSpc>
              <a:spcBef>
                <a:spcPts val="500"/>
              </a:spcBef>
              <a:spcAft>
                <a:spcPts val="0"/>
              </a:spcAft>
              <a:buClr>
                <a:schemeClr val="accent2"/>
              </a:buClr>
              <a:buSzPts val="2400"/>
              <a:buChar char="•"/>
            </a:pPr>
            <a:r>
              <a:rPr lang="en-GB"/>
              <a:t>My </a:t>
            </a:r>
            <a:r>
              <a:rPr lang="en-GB"/>
              <a:t>research interests</a:t>
            </a:r>
            <a:r>
              <a:rPr lang="en-GB"/>
              <a:t> include</a:t>
            </a:r>
            <a:r>
              <a:rPr lang="en-GB"/>
              <a:t>: Digital Public History, Data modelling, Web information systems and GIS</a:t>
            </a:r>
            <a:endParaRPr/>
          </a:p>
          <a:p>
            <a:pPr indent="-228594" lvl="1" marL="685783" rtl="0" algn="l">
              <a:lnSpc>
                <a:spcPct val="90000"/>
              </a:lnSpc>
              <a:spcBef>
                <a:spcPts val="500"/>
              </a:spcBef>
              <a:spcAft>
                <a:spcPts val="0"/>
              </a:spcAft>
              <a:buClr>
                <a:schemeClr val="accent2"/>
              </a:buClr>
              <a:buSzPts val="2400"/>
              <a:buChar char="•"/>
            </a:pPr>
            <a:r>
              <a:rPr lang="en-GB"/>
              <a:t>My research practice involves collaborating with researchers in different departments (History, History of Arts, Archaeology, Cultural Heritage, Architecture, MedialabUGR) and different public and private institutions (UGR, UNED, CSIC, Eachtra Archaeological Projects, local administrations), implementing DH methods and practices in their research.</a:t>
            </a:r>
            <a:endParaRPr/>
          </a:p>
          <a:p>
            <a:pPr indent="-228594" lvl="1" marL="685783" rtl="0" algn="l">
              <a:lnSpc>
                <a:spcPct val="90000"/>
              </a:lnSpc>
              <a:spcBef>
                <a:spcPts val="500"/>
              </a:spcBef>
              <a:spcAft>
                <a:spcPts val="0"/>
              </a:spcAft>
              <a:buClr>
                <a:schemeClr val="accent2"/>
              </a:buClr>
              <a:buSzPts val="2400"/>
              <a:buChar char="•"/>
            </a:pPr>
            <a:r>
              <a:rPr lang="en-GB"/>
              <a:t>I am a member of the Executive Board of the </a:t>
            </a:r>
            <a:r>
              <a:rPr i="1" lang="en-GB"/>
              <a:t>Asociación de Humanidades Digitales Hispánicas.</a:t>
            </a:r>
            <a:endParaRPr/>
          </a:p>
          <a:p>
            <a:pPr indent="-76194" lvl="1" marL="685783" rtl="0" algn="l">
              <a:lnSpc>
                <a:spcPct val="90000"/>
              </a:lnSpc>
              <a:spcBef>
                <a:spcPts val="500"/>
              </a:spcBef>
              <a:spcAft>
                <a:spcPts val="0"/>
              </a:spcAft>
              <a:buClr>
                <a:schemeClr val="accent2"/>
              </a:buClr>
              <a:buSzPts val="2400"/>
              <a:buNone/>
            </a:pPr>
            <a:r>
              <a:t/>
            </a:r>
            <a:endParaRPr/>
          </a:p>
        </p:txBody>
      </p:sp>
      <p:pic>
        <p:nvPicPr>
          <p:cNvPr id="101" name="Google Shape;101;p15"/>
          <p:cNvPicPr preferRelativeResize="0"/>
          <p:nvPr/>
        </p:nvPicPr>
        <p:blipFill rotWithShape="1">
          <a:blip r:embed="rId3">
            <a:alphaModFix/>
          </a:blip>
          <a:srcRect b="0" l="0" r="0" t="0"/>
          <a:stretch/>
        </p:blipFill>
        <p:spPr>
          <a:xfrm>
            <a:off x="9569296" y="0"/>
            <a:ext cx="2622703" cy="3530008"/>
          </a:xfrm>
          <a:prstGeom prst="rect">
            <a:avLst/>
          </a:prstGeom>
          <a:noFill/>
          <a:ln>
            <a:noFill/>
          </a:ln>
        </p:spPr>
      </p:pic>
      <p:pic>
        <p:nvPicPr>
          <p:cNvPr id="102" name="Google Shape;102;p15"/>
          <p:cNvPicPr preferRelativeResize="0"/>
          <p:nvPr/>
        </p:nvPicPr>
        <p:blipFill rotWithShape="1">
          <a:blip r:embed="rId4">
            <a:alphaModFix/>
          </a:blip>
          <a:srcRect b="0" l="0" r="0" t="0"/>
          <a:stretch/>
        </p:blipFill>
        <p:spPr>
          <a:xfrm>
            <a:off x="9341032" y="4357977"/>
            <a:ext cx="681361" cy="713158"/>
          </a:xfrm>
          <a:prstGeom prst="rect">
            <a:avLst/>
          </a:prstGeom>
          <a:noFill/>
          <a:ln>
            <a:noFill/>
          </a:ln>
        </p:spPr>
      </p:pic>
      <p:pic>
        <p:nvPicPr>
          <p:cNvPr id="103" name="Google Shape;103;p15"/>
          <p:cNvPicPr preferRelativeResize="0"/>
          <p:nvPr/>
        </p:nvPicPr>
        <p:blipFill rotWithShape="1">
          <a:blip r:embed="rId5">
            <a:alphaModFix/>
          </a:blip>
          <a:srcRect b="0" l="0" r="0" t="0"/>
          <a:stretch/>
        </p:blipFill>
        <p:spPr>
          <a:xfrm>
            <a:off x="11226203" y="5433237"/>
            <a:ext cx="678037" cy="1308492"/>
          </a:xfrm>
          <a:prstGeom prst="rect">
            <a:avLst/>
          </a:prstGeom>
          <a:noFill/>
          <a:ln>
            <a:noFill/>
          </a:ln>
        </p:spPr>
      </p:pic>
      <p:pic>
        <p:nvPicPr>
          <p:cNvPr id="104" name="Google Shape;104;p15"/>
          <p:cNvPicPr preferRelativeResize="0"/>
          <p:nvPr/>
        </p:nvPicPr>
        <p:blipFill rotWithShape="1">
          <a:blip r:embed="rId6">
            <a:alphaModFix/>
          </a:blip>
          <a:srcRect b="0" l="0" r="0" t="0"/>
          <a:stretch/>
        </p:blipFill>
        <p:spPr>
          <a:xfrm>
            <a:off x="10699461" y="3644431"/>
            <a:ext cx="968055" cy="584078"/>
          </a:xfrm>
          <a:prstGeom prst="rect">
            <a:avLst/>
          </a:prstGeom>
          <a:noFill/>
          <a:ln>
            <a:noFill/>
          </a:ln>
        </p:spPr>
      </p:pic>
      <p:pic>
        <p:nvPicPr>
          <p:cNvPr id="105" name="Google Shape;105;p15"/>
          <p:cNvPicPr preferRelativeResize="0"/>
          <p:nvPr/>
        </p:nvPicPr>
        <p:blipFill rotWithShape="1">
          <a:blip r:embed="rId7">
            <a:alphaModFix/>
          </a:blip>
          <a:srcRect b="0" l="0" r="0" t="0"/>
          <a:stretch/>
        </p:blipFill>
        <p:spPr>
          <a:xfrm>
            <a:off x="9764636" y="3556670"/>
            <a:ext cx="713158" cy="713158"/>
          </a:xfrm>
          <a:prstGeom prst="rect">
            <a:avLst/>
          </a:prstGeom>
          <a:noFill/>
          <a:ln>
            <a:noFill/>
          </a:ln>
        </p:spPr>
      </p:pic>
      <p:pic>
        <p:nvPicPr>
          <p:cNvPr id="106" name="Google Shape;106;p15"/>
          <p:cNvPicPr preferRelativeResize="0"/>
          <p:nvPr/>
        </p:nvPicPr>
        <p:blipFill rotWithShape="1">
          <a:blip r:embed="rId8">
            <a:alphaModFix/>
          </a:blip>
          <a:srcRect b="0" l="0" r="0" t="0"/>
          <a:stretch/>
        </p:blipFill>
        <p:spPr>
          <a:xfrm>
            <a:off x="11032613" y="4374315"/>
            <a:ext cx="1025655" cy="680482"/>
          </a:xfrm>
          <a:prstGeom prst="rect">
            <a:avLst/>
          </a:prstGeom>
          <a:noFill/>
          <a:ln>
            <a:noFill/>
          </a:ln>
        </p:spPr>
      </p:pic>
      <p:pic>
        <p:nvPicPr>
          <p:cNvPr id="107" name="Google Shape;107;p15"/>
          <p:cNvPicPr preferRelativeResize="0"/>
          <p:nvPr/>
        </p:nvPicPr>
        <p:blipFill rotWithShape="1">
          <a:blip r:embed="rId9">
            <a:alphaModFix/>
          </a:blip>
          <a:srcRect b="0" l="0" r="0" t="0"/>
          <a:stretch/>
        </p:blipFill>
        <p:spPr>
          <a:xfrm>
            <a:off x="10210521" y="4374315"/>
            <a:ext cx="665927" cy="665927"/>
          </a:xfrm>
          <a:prstGeom prst="rect">
            <a:avLst/>
          </a:prstGeom>
          <a:noFill/>
          <a:ln>
            <a:noFill/>
          </a:ln>
        </p:spPr>
      </p:pic>
      <p:pic>
        <p:nvPicPr>
          <p:cNvPr id="108" name="Google Shape;108;p15"/>
          <p:cNvPicPr preferRelativeResize="0"/>
          <p:nvPr/>
        </p:nvPicPr>
        <p:blipFill rotWithShape="1">
          <a:blip r:embed="rId10">
            <a:alphaModFix/>
          </a:blip>
          <a:srcRect b="0" l="0" r="0" t="0"/>
          <a:stretch/>
        </p:blipFill>
        <p:spPr>
          <a:xfrm>
            <a:off x="9497576" y="6139329"/>
            <a:ext cx="1532970" cy="577419"/>
          </a:xfrm>
          <a:prstGeom prst="rect">
            <a:avLst/>
          </a:prstGeom>
          <a:noFill/>
          <a:ln>
            <a:noFill/>
          </a:ln>
        </p:spPr>
      </p:pic>
      <p:pic>
        <p:nvPicPr>
          <p:cNvPr id="109" name="Google Shape;109;p15"/>
          <p:cNvPicPr preferRelativeResize="0"/>
          <p:nvPr/>
        </p:nvPicPr>
        <p:blipFill rotWithShape="1">
          <a:blip r:embed="rId11">
            <a:alphaModFix/>
          </a:blip>
          <a:srcRect b="10748" l="0" r="0" t="17975"/>
          <a:stretch/>
        </p:blipFill>
        <p:spPr>
          <a:xfrm>
            <a:off x="9490828" y="5216941"/>
            <a:ext cx="1539718" cy="76821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sp>
        <p:nvSpPr>
          <p:cNvPr id="114" name="Google Shape;114;p16"/>
          <p:cNvSpPr txBox="1"/>
          <p:nvPr>
            <p:ph type="title"/>
          </p:nvPr>
        </p:nvSpPr>
        <p:spPr>
          <a:xfrm>
            <a:off x="394855" y="365125"/>
            <a:ext cx="10959000" cy="1386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3200"/>
              <a:buFont typeface="Arial"/>
              <a:buNone/>
            </a:pPr>
            <a:r>
              <a:rPr lang="en-GB"/>
              <a:t>Vanessa Hannesschläger</a:t>
            </a:r>
            <a:endParaRPr/>
          </a:p>
        </p:txBody>
      </p:sp>
      <p:sp>
        <p:nvSpPr>
          <p:cNvPr id="115" name="Google Shape;115;p16"/>
          <p:cNvSpPr txBox="1"/>
          <p:nvPr>
            <p:ph idx="1" type="body"/>
          </p:nvPr>
        </p:nvSpPr>
        <p:spPr>
          <a:xfrm>
            <a:off x="394854" y="1413376"/>
            <a:ext cx="10959000" cy="4351200"/>
          </a:xfrm>
          <a:prstGeom prst="rect">
            <a:avLst/>
          </a:prstGeom>
          <a:noFill/>
          <a:ln>
            <a:noFill/>
          </a:ln>
        </p:spPr>
        <p:txBody>
          <a:bodyPr anchorCtr="0" anchor="t" bIns="45700" lIns="91425" spcFirstLastPara="1" rIns="91425" wrap="square" tIns="45700">
            <a:noAutofit/>
          </a:bodyPr>
          <a:lstStyle/>
          <a:p>
            <a:pPr indent="-228592" lvl="0" marL="228592" rtl="0" algn="l">
              <a:lnSpc>
                <a:spcPct val="90000"/>
              </a:lnSpc>
              <a:spcBef>
                <a:spcPts val="0"/>
              </a:spcBef>
              <a:spcAft>
                <a:spcPts val="0"/>
              </a:spcAft>
              <a:buClr>
                <a:schemeClr val="accent1"/>
              </a:buClr>
              <a:buSzPts val="2800"/>
              <a:buFont typeface="Arial"/>
              <a:buChar char="•"/>
            </a:pPr>
            <a:r>
              <a:rPr lang="en-GB"/>
              <a:t>Austrian Centre for Digital Humanities &amp; Cultural Heritage,</a:t>
            </a:r>
            <a:br>
              <a:rPr lang="en-GB"/>
            </a:br>
            <a:r>
              <a:rPr lang="en-GB"/>
              <a:t>Austrian Academy of Sciences</a:t>
            </a:r>
            <a:endParaRPr/>
          </a:p>
          <a:p>
            <a:pPr indent="-228594" lvl="1" marL="685783" rtl="0" algn="l">
              <a:lnSpc>
                <a:spcPct val="90000"/>
              </a:lnSpc>
              <a:spcBef>
                <a:spcPts val="500"/>
              </a:spcBef>
              <a:spcAft>
                <a:spcPts val="0"/>
              </a:spcAft>
              <a:buClr>
                <a:schemeClr val="accent2"/>
              </a:buClr>
              <a:buSzPts val="2400"/>
              <a:buChar char="•"/>
            </a:pPr>
            <a:r>
              <a:rPr lang="en-GB"/>
              <a:t>Researcher and research infrastructure member</a:t>
            </a:r>
            <a:endParaRPr/>
          </a:p>
          <a:p>
            <a:pPr indent="-228594" lvl="1" marL="685783" rtl="0" algn="l">
              <a:lnSpc>
                <a:spcPct val="90000"/>
              </a:lnSpc>
              <a:spcBef>
                <a:spcPts val="500"/>
              </a:spcBef>
              <a:spcAft>
                <a:spcPts val="0"/>
              </a:spcAft>
              <a:buClr>
                <a:schemeClr val="accent2"/>
              </a:buClr>
              <a:buSzPts val="2400"/>
              <a:buChar char="•"/>
            </a:pPr>
            <a:r>
              <a:rPr lang="en-GB"/>
              <a:t>German literature studies</a:t>
            </a:r>
            <a:endParaRPr/>
          </a:p>
          <a:p>
            <a:pPr indent="-228594" lvl="1" marL="685783" rtl="0" algn="l">
              <a:lnSpc>
                <a:spcPct val="90000"/>
              </a:lnSpc>
              <a:spcBef>
                <a:spcPts val="500"/>
              </a:spcBef>
              <a:spcAft>
                <a:spcPts val="0"/>
              </a:spcAft>
              <a:buClr>
                <a:schemeClr val="accent2"/>
              </a:buClr>
              <a:buSzPts val="2400"/>
              <a:buChar char="•"/>
            </a:pPr>
            <a:r>
              <a:rPr lang="en-GB"/>
              <a:t>Contemporary Austrian Literature &amp; Austrian Nobel Laureates</a:t>
            </a:r>
            <a:endParaRPr/>
          </a:p>
          <a:p>
            <a:pPr indent="-228594" lvl="1" marL="685783" rtl="0" algn="l">
              <a:lnSpc>
                <a:spcPct val="90000"/>
              </a:lnSpc>
              <a:spcBef>
                <a:spcPts val="500"/>
              </a:spcBef>
              <a:spcAft>
                <a:spcPts val="0"/>
              </a:spcAft>
              <a:buClr>
                <a:schemeClr val="accent2"/>
              </a:buClr>
              <a:buSzPts val="2400"/>
              <a:buChar char="•"/>
            </a:pPr>
            <a:r>
              <a:rPr lang="en-GB"/>
              <a:t>Digital Humanities, Open Science</a:t>
            </a:r>
            <a:endParaRPr/>
          </a:p>
        </p:txBody>
      </p:sp>
      <p:sp>
        <p:nvSpPr>
          <p:cNvPr id="116" name="Google Shape;116;p16"/>
          <p:cNvSpPr txBox="1"/>
          <p:nvPr/>
        </p:nvSpPr>
        <p:spPr>
          <a:xfrm>
            <a:off x="717144" y="5366255"/>
            <a:ext cx="8694300" cy="9603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lt1"/>
              </a:buClr>
              <a:buSzPts val="2000"/>
              <a:buFont typeface="Arial"/>
              <a:buNone/>
            </a:pPr>
            <a:r>
              <a:rPr b="0" i="0" lang="en-GB" sz="2000" u="none" cap="none" strike="noStrike">
                <a:solidFill>
                  <a:schemeClr val="lt1"/>
                </a:solidFill>
                <a:latin typeface="Arial"/>
                <a:ea typeface="Arial"/>
                <a:cs typeface="Arial"/>
                <a:sym typeface="Arial"/>
              </a:rPr>
              <a:t>A post-event report will look at the commonalities and areas for collaboration on our journey to EOSC. Tangible result for wide dissemination.</a:t>
            </a:r>
            <a:endParaRPr b="0" i="0" sz="1400" u="none" cap="none" strike="noStrike">
              <a:solidFill>
                <a:srgbClr val="000000"/>
              </a:solidFill>
              <a:latin typeface="Arial"/>
              <a:ea typeface="Arial"/>
              <a:cs typeface="Arial"/>
              <a:sym typeface="Arial"/>
            </a:endParaRPr>
          </a:p>
        </p:txBody>
      </p:sp>
      <p:pic>
        <p:nvPicPr>
          <p:cNvPr id="117" name="Google Shape;117;p16"/>
          <p:cNvPicPr preferRelativeResize="0"/>
          <p:nvPr/>
        </p:nvPicPr>
        <p:blipFill rotWithShape="1">
          <a:blip r:embed="rId3">
            <a:alphaModFix/>
          </a:blip>
          <a:srcRect b="0" l="0" r="0" t="0"/>
          <a:stretch/>
        </p:blipFill>
        <p:spPr>
          <a:xfrm>
            <a:off x="10024125" y="365125"/>
            <a:ext cx="1905000" cy="19621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 name="Shape 121"/>
        <p:cNvGrpSpPr/>
        <p:nvPr/>
      </p:nvGrpSpPr>
      <p:grpSpPr>
        <a:xfrm>
          <a:off x="0" y="0"/>
          <a:ext cx="0" cy="0"/>
          <a:chOff x="0" y="0"/>
          <a:chExt cx="0" cy="0"/>
        </a:xfrm>
      </p:grpSpPr>
      <p:sp>
        <p:nvSpPr>
          <p:cNvPr id="122" name="Google Shape;122;p17"/>
          <p:cNvSpPr txBox="1"/>
          <p:nvPr>
            <p:ph type="title"/>
          </p:nvPr>
        </p:nvSpPr>
        <p:spPr>
          <a:xfrm>
            <a:off x="394854" y="365125"/>
            <a:ext cx="10959000" cy="1386300"/>
          </a:xfrm>
          <a:prstGeom prst="rect">
            <a:avLst/>
          </a:prstGeom>
          <a:noFill/>
          <a:ln>
            <a:noFill/>
          </a:ln>
        </p:spPr>
        <p:txBody>
          <a:bodyPr anchorCtr="0" anchor="t" bIns="45700" lIns="45700" spcFirstLastPara="1" rIns="45700" wrap="square" tIns="45700">
            <a:noAutofit/>
          </a:bodyPr>
          <a:lstStyle/>
          <a:p>
            <a:pPr indent="0" lvl="0" marL="0" rtl="0" algn="l">
              <a:lnSpc>
                <a:spcPct val="90000"/>
              </a:lnSpc>
              <a:spcBef>
                <a:spcPts val="0"/>
              </a:spcBef>
              <a:spcAft>
                <a:spcPts val="0"/>
              </a:spcAft>
              <a:buClr>
                <a:schemeClr val="accent1"/>
              </a:buClr>
              <a:buSzPts val="3200"/>
              <a:buFont typeface="Arial"/>
              <a:buNone/>
            </a:pPr>
            <a:r>
              <a:rPr b="0" i="0" lang="en-GB" sz="3200" u="none" cap="none" strike="noStrike">
                <a:solidFill>
                  <a:schemeClr val="accent1"/>
                </a:solidFill>
                <a:latin typeface="Arial"/>
                <a:ea typeface="Arial"/>
                <a:cs typeface="Arial"/>
                <a:sym typeface="Arial"/>
              </a:rPr>
              <a:t>UX design, navigation and search experience 1</a:t>
            </a:r>
            <a:endParaRPr/>
          </a:p>
        </p:txBody>
      </p:sp>
      <p:sp>
        <p:nvSpPr>
          <p:cNvPr id="123" name="Google Shape;123;p17"/>
          <p:cNvSpPr txBox="1"/>
          <p:nvPr>
            <p:ph idx="1" type="body"/>
          </p:nvPr>
        </p:nvSpPr>
        <p:spPr>
          <a:xfrm>
            <a:off x="394853" y="1835455"/>
            <a:ext cx="4263300" cy="4351200"/>
          </a:xfrm>
          <a:prstGeom prst="rect">
            <a:avLst/>
          </a:prstGeom>
          <a:noFill/>
          <a:ln>
            <a:noFill/>
          </a:ln>
        </p:spPr>
        <p:txBody>
          <a:bodyPr anchorCtr="0" anchor="t" bIns="45700" lIns="45700" spcFirstLastPara="1" rIns="45700" wrap="square" tIns="45700">
            <a:noAutofit/>
          </a:bodyPr>
          <a:lstStyle/>
          <a:p>
            <a:pPr indent="-173730" lvl="0" marL="173730" rtl="0" algn="l">
              <a:lnSpc>
                <a:spcPct val="90000"/>
              </a:lnSpc>
              <a:spcBef>
                <a:spcPts val="0"/>
              </a:spcBef>
              <a:spcAft>
                <a:spcPts val="0"/>
              </a:spcAft>
              <a:buClr>
                <a:schemeClr val="accent1"/>
              </a:buClr>
              <a:buSzPts val="2128"/>
              <a:buFont typeface="Arial"/>
              <a:buChar char="•"/>
            </a:pPr>
            <a:r>
              <a:rPr lang="en-GB" sz="2128"/>
              <a:t>Onet three clicks to get to the content. Nice. Also fast loadings.</a:t>
            </a:r>
            <a:endParaRPr/>
          </a:p>
          <a:p>
            <a:pPr indent="-173730" lvl="0" marL="173730" rtl="0" algn="l">
              <a:lnSpc>
                <a:spcPct val="90000"/>
              </a:lnSpc>
              <a:spcBef>
                <a:spcPts val="700"/>
              </a:spcBef>
              <a:spcAft>
                <a:spcPts val="0"/>
              </a:spcAft>
              <a:buClr>
                <a:schemeClr val="accent1"/>
              </a:buClr>
              <a:buSzPts val="2100"/>
              <a:buFont typeface="Arial"/>
              <a:buChar char="•"/>
            </a:pPr>
            <a:r>
              <a:rPr i="1" lang="en-GB"/>
              <a:t>Breadcrumb</a:t>
            </a:r>
            <a:r>
              <a:rPr lang="en-GB" sz="2128"/>
              <a:t> works well for the navigation!</a:t>
            </a:r>
            <a:endParaRPr/>
          </a:p>
          <a:p>
            <a:pPr indent="-173730" lvl="0" marL="173730" rtl="0" algn="l">
              <a:lnSpc>
                <a:spcPct val="90000"/>
              </a:lnSpc>
              <a:spcBef>
                <a:spcPts val="700"/>
              </a:spcBef>
              <a:spcAft>
                <a:spcPts val="0"/>
              </a:spcAft>
              <a:buClr>
                <a:schemeClr val="accent1"/>
              </a:buClr>
              <a:buSzPts val="2100"/>
              <a:buFont typeface="Arial"/>
              <a:buChar char="•"/>
            </a:pPr>
            <a:r>
              <a:rPr i="1" lang="en-GB"/>
              <a:t>What’s New  – if regularly updated – </a:t>
            </a:r>
            <a:r>
              <a:rPr lang="en-GB" sz="2128"/>
              <a:t>will be great on the Homepage, might be even more highlighted </a:t>
            </a:r>
            <a:endParaRPr/>
          </a:p>
          <a:p>
            <a:pPr indent="-173730" lvl="0" marL="173730" rtl="0" algn="l">
              <a:lnSpc>
                <a:spcPct val="90000"/>
              </a:lnSpc>
              <a:spcBef>
                <a:spcPts val="700"/>
              </a:spcBef>
              <a:spcAft>
                <a:spcPts val="0"/>
              </a:spcAft>
              <a:buClr>
                <a:schemeClr val="accent1"/>
              </a:buClr>
              <a:buSzPts val="2128"/>
              <a:buFont typeface="Arial"/>
              <a:buChar char="•"/>
            </a:pPr>
            <a:r>
              <a:rPr lang="en-GB" sz="2128"/>
              <a:t>The </a:t>
            </a:r>
            <a:r>
              <a:rPr i="1" lang="en-GB"/>
              <a:t>Search engine</a:t>
            </a:r>
            <a:r>
              <a:rPr lang="en-GB" sz="2128"/>
              <a:t> is rather fine with letters from Russian and Polish, no errors or bugs (however, no results yet)</a:t>
            </a:r>
            <a:endParaRPr/>
          </a:p>
          <a:p>
            <a:pPr indent="-173730" lvl="0" marL="173730" rtl="0" algn="l">
              <a:lnSpc>
                <a:spcPct val="90000"/>
              </a:lnSpc>
              <a:spcBef>
                <a:spcPts val="700"/>
              </a:spcBef>
              <a:spcAft>
                <a:spcPts val="0"/>
              </a:spcAft>
              <a:buClr>
                <a:schemeClr val="accent1"/>
              </a:buClr>
              <a:buSzPts val="2128"/>
              <a:buFont typeface="Arial"/>
              <a:buChar char="•"/>
            </a:pPr>
            <a:r>
              <a:rPr lang="en-GB" sz="2128"/>
              <a:t>A big plus for adding contrast!</a:t>
            </a:r>
            <a:endParaRPr/>
          </a:p>
        </p:txBody>
      </p:sp>
      <p:sp>
        <p:nvSpPr>
          <p:cNvPr id="124" name="Google Shape;124;p17"/>
          <p:cNvSpPr txBox="1"/>
          <p:nvPr/>
        </p:nvSpPr>
        <p:spPr>
          <a:xfrm>
            <a:off x="4719781" y="1835455"/>
            <a:ext cx="4901400" cy="4351200"/>
          </a:xfrm>
          <a:prstGeom prst="rect">
            <a:avLst/>
          </a:prstGeom>
          <a:noFill/>
          <a:ln>
            <a:noFill/>
          </a:ln>
        </p:spPr>
        <p:txBody>
          <a:bodyPr anchorCtr="0" anchor="t" bIns="45700" lIns="45700" spcFirstLastPara="1" rIns="45700" wrap="square" tIns="45700">
            <a:noAutofit/>
          </a:bodyPr>
          <a:lstStyle/>
          <a:p>
            <a:pPr indent="-144014" lvl="0" marL="144014" marR="0" rtl="0" algn="l">
              <a:lnSpc>
                <a:spcPct val="90000"/>
              </a:lnSpc>
              <a:spcBef>
                <a:spcPts val="0"/>
              </a:spcBef>
              <a:spcAft>
                <a:spcPts val="0"/>
              </a:spcAft>
              <a:buClr>
                <a:schemeClr val="accent1"/>
              </a:buClr>
              <a:buSzPts val="1764"/>
              <a:buFont typeface="Arial"/>
              <a:buChar char="•"/>
            </a:pPr>
            <a:r>
              <a:rPr b="0" i="0" lang="en-GB" sz="1764" u="none" cap="none" strike="noStrike">
                <a:solidFill>
                  <a:schemeClr val="accent1"/>
                </a:solidFill>
                <a:latin typeface="Arial"/>
                <a:ea typeface="Arial"/>
                <a:cs typeface="Arial"/>
                <a:sym typeface="Arial"/>
              </a:rPr>
              <a:t>[Safari] version requires changes in CSS probably (to small search engine field, blank image icon etc.)</a:t>
            </a:r>
            <a:endParaRPr/>
          </a:p>
          <a:p>
            <a:pPr indent="-144014" lvl="0" marL="144014" marR="0" rtl="0" algn="l">
              <a:lnSpc>
                <a:spcPct val="90000"/>
              </a:lnSpc>
              <a:spcBef>
                <a:spcPts val="600"/>
              </a:spcBef>
              <a:spcAft>
                <a:spcPts val="0"/>
              </a:spcAft>
              <a:buClr>
                <a:schemeClr val="accent1"/>
              </a:buClr>
              <a:buSzPts val="1764"/>
              <a:buFont typeface="Arial"/>
              <a:buChar char="•"/>
            </a:pPr>
            <a:r>
              <a:rPr b="0" i="0" lang="en-GB" sz="1764" u="none" cap="none" strike="noStrike">
                <a:solidFill>
                  <a:schemeClr val="accent1"/>
                </a:solidFill>
                <a:latin typeface="Arial"/>
                <a:ea typeface="Arial"/>
                <a:cs typeface="Arial"/>
                <a:sym typeface="Arial"/>
              </a:rPr>
              <a:t>Information is doubled in some places (activities on the Details page or 3 x about on Homepage)</a:t>
            </a:r>
            <a:endParaRPr/>
          </a:p>
          <a:p>
            <a:pPr indent="-144014" lvl="0" marL="144014" marR="0" rtl="0" algn="l">
              <a:lnSpc>
                <a:spcPct val="90000"/>
              </a:lnSpc>
              <a:spcBef>
                <a:spcPts val="600"/>
              </a:spcBef>
              <a:spcAft>
                <a:spcPts val="0"/>
              </a:spcAft>
              <a:buClr>
                <a:schemeClr val="accent1"/>
              </a:buClr>
              <a:buSzPts val="1764"/>
              <a:buFont typeface="Arial"/>
              <a:buChar char="•"/>
            </a:pPr>
            <a:r>
              <a:rPr b="0" i="1" lang="en-GB" sz="1764" u="none" cap="none" strike="noStrike">
                <a:solidFill>
                  <a:schemeClr val="accent1"/>
                </a:solidFill>
                <a:latin typeface="Arial"/>
                <a:ea typeface="Arial"/>
                <a:cs typeface="Arial"/>
                <a:sym typeface="Arial"/>
              </a:rPr>
              <a:t>Fonts</a:t>
            </a:r>
            <a:r>
              <a:rPr b="0" i="0" lang="en-GB" sz="1764" u="none" cap="none" strike="noStrike">
                <a:solidFill>
                  <a:schemeClr val="accent1"/>
                </a:solidFill>
                <a:latin typeface="Arial"/>
                <a:ea typeface="Arial"/>
                <a:cs typeface="Arial"/>
                <a:sym typeface="Arial"/>
              </a:rPr>
              <a:t> (Ubuntu and Open Sans) are too similar to be a pair on one website </a:t>
            </a:r>
            <a:endParaRPr/>
          </a:p>
          <a:p>
            <a:pPr indent="-144014" lvl="0" marL="144014" marR="0" rtl="0" algn="l">
              <a:lnSpc>
                <a:spcPct val="90000"/>
              </a:lnSpc>
              <a:spcBef>
                <a:spcPts val="600"/>
              </a:spcBef>
              <a:spcAft>
                <a:spcPts val="0"/>
              </a:spcAft>
              <a:buClr>
                <a:schemeClr val="accent1"/>
              </a:buClr>
              <a:buSzPts val="1764"/>
              <a:buFont typeface="Arial"/>
              <a:buChar char="•"/>
            </a:pPr>
            <a:r>
              <a:rPr b="0" i="1" lang="en-GB" sz="1764" u="none" cap="none" strike="noStrike">
                <a:solidFill>
                  <a:schemeClr val="accent1"/>
                </a:solidFill>
                <a:latin typeface="Arial"/>
                <a:ea typeface="Arial"/>
                <a:cs typeface="Arial"/>
                <a:sym typeface="Arial"/>
              </a:rPr>
              <a:t>Icons</a:t>
            </a:r>
            <a:r>
              <a:rPr b="0" i="0" lang="en-GB" sz="1764" u="none" cap="none" strike="noStrike">
                <a:solidFill>
                  <a:schemeClr val="accent1"/>
                </a:solidFill>
                <a:latin typeface="Arial"/>
                <a:ea typeface="Arial"/>
                <a:cs typeface="Arial"/>
                <a:sym typeface="Arial"/>
              </a:rPr>
              <a:t> are too similar and too detailed, just only colour is not enough for me to diverse them</a:t>
            </a:r>
            <a:endParaRPr/>
          </a:p>
          <a:p>
            <a:pPr indent="-144014" lvl="0" marL="144014" marR="0" rtl="0" algn="l">
              <a:lnSpc>
                <a:spcPct val="90000"/>
              </a:lnSpc>
              <a:spcBef>
                <a:spcPts val="600"/>
              </a:spcBef>
              <a:spcAft>
                <a:spcPts val="0"/>
              </a:spcAft>
              <a:buClr>
                <a:schemeClr val="accent1"/>
              </a:buClr>
              <a:buSzPts val="1764"/>
              <a:buFont typeface="Arial"/>
              <a:buChar char="•"/>
            </a:pPr>
            <a:r>
              <a:rPr b="0" i="1" lang="en-GB" sz="1764" u="none" cap="none" strike="noStrike">
                <a:solidFill>
                  <a:schemeClr val="accent1"/>
                </a:solidFill>
                <a:latin typeface="Arial"/>
                <a:ea typeface="Arial"/>
                <a:cs typeface="Arial"/>
                <a:sym typeface="Arial"/>
              </a:rPr>
              <a:t>Keywords</a:t>
            </a:r>
            <a:r>
              <a:rPr b="0" i="0" lang="en-GB" sz="1764" u="none" cap="none" strike="noStrike">
                <a:solidFill>
                  <a:schemeClr val="accent1"/>
                </a:solidFill>
                <a:latin typeface="Arial"/>
                <a:ea typeface="Arial"/>
                <a:cs typeface="Arial"/>
                <a:sym typeface="Arial"/>
              </a:rPr>
              <a:t> sometimes are too general (Textual analysis, Images), sometimes too detailed  (Python dictionary) and there should be limit per one item (5 keywords max) </a:t>
            </a:r>
            <a:endParaRPr/>
          </a:p>
          <a:p>
            <a:pPr indent="-144014" lvl="0" marL="144014" marR="0" rtl="0" algn="l">
              <a:lnSpc>
                <a:spcPct val="90000"/>
              </a:lnSpc>
              <a:spcBef>
                <a:spcPts val="600"/>
              </a:spcBef>
              <a:spcAft>
                <a:spcPts val="0"/>
              </a:spcAft>
              <a:buClr>
                <a:schemeClr val="accent1"/>
              </a:buClr>
              <a:buSzPts val="1764"/>
              <a:buFont typeface="Arial"/>
              <a:buChar char="•"/>
            </a:pPr>
            <a:r>
              <a:rPr b="0" i="0" lang="en-GB" sz="1764" u="none" cap="none" strike="noStrike">
                <a:solidFill>
                  <a:schemeClr val="accent1"/>
                </a:solidFill>
                <a:latin typeface="Arial"/>
                <a:ea typeface="Arial"/>
                <a:cs typeface="Arial"/>
                <a:sym typeface="Arial"/>
              </a:rPr>
              <a:t>The gallery should be optional</a:t>
            </a:r>
            <a:endParaRPr/>
          </a:p>
        </p:txBody>
      </p:sp>
      <p:pic>
        <p:nvPicPr>
          <p:cNvPr descr="emotion.png" id="125" name="Google Shape;125;p17"/>
          <p:cNvPicPr preferRelativeResize="0"/>
          <p:nvPr/>
        </p:nvPicPr>
        <p:blipFill rotWithShape="1">
          <a:blip r:embed="rId3">
            <a:alphaModFix/>
          </a:blip>
          <a:srcRect b="0" l="0" r="0" t="0"/>
          <a:stretch/>
        </p:blipFill>
        <p:spPr>
          <a:xfrm>
            <a:off x="1973278" y="1048570"/>
            <a:ext cx="763932" cy="763932"/>
          </a:xfrm>
          <a:prstGeom prst="rect">
            <a:avLst/>
          </a:prstGeom>
          <a:noFill/>
          <a:ln>
            <a:noFill/>
          </a:ln>
        </p:spPr>
      </p:pic>
      <p:pic>
        <p:nvPicPr>
          <p:cNvPr descr="confused.png" id="126" name="Google Shape;126;p17"/>
          <p:cNvPicPr preferRelativeResize="0"/>
          <p:nvPr/>
        </p:nvPicPr>
        <p:blipFill rotWithShape="1">
          <a:blip r:embed="rId4">
            <a:alphaModFix/>
          </a:blip>
          <a:srcRect b="0" l="0" r="0" t="0"/>
          <a:stretch/>
        </p:blipFill>
        <p:spPr>
          <a:xfrm>
            <a:off x="6339590" y="1048570"/>
            <a:ext cx="763932" cy="763932"/>
          </a:xfrm>
          <a:prstGeom prst="rect">
            <a:avLst/>
          </a:prstGeom>
          <a:noFill/>
          <a:ln>
            <a:noFill/>
          </a:ln>
        </p:spPr>
      </p:pic>
      <p:sp>
        <p:nvSpPr>
          <p:cNvPr id="127" name="Google Shape;127;p17"/>
          <p:cNvSpPr txBox="1"/>
          <p:nvPr/>
        </p:nvSpPr>
        <p:spPr>
          <a:xfrm>
            <a:off x="9256525" y="0"/>
            <a:ext cx="2935500" cy="1386300"/>
          </a:xfrm>
          <a:prstGeom prst="rect">
            <a:avLst/>
          </a:prstGeom>
          <a:noFill/>
          <a:ln>
            <a:noFill/>
          </a:ln>
        </p:spPr>
        <p:txBody>
          <a:bodyPr anchorCtr="0" anchor="t" bIns="91425" lIns="91425" spcFirstLastPara="1" rIns="91425" wrap="square" tIns="91425">
            <a:noAutofit/>
          </a:bodyPr>
          <a:lstStyle/>
          <a:p>
            <a:pPr indent="0" lvl="0" marL="0" rtl="0" algn="r">
              <a:lnSpc>
                <a:spcPct val="90000"/>
              </a:lnSpc>
              <a:spcBef>
                <a:spcPts val="0"/>
              </a:spcBef>
              <a:spcAft>
                <a:spcPts val="0"/>
              </a:spcAft>
              <a:buNone/>
            </a:pPr>
            <a:r>
              <a:rPr lang="en-GB" sz="3136">
                <a:solidFill>
                  <a:schemeClr val="accent1"/>
                </a:solidFill>
              </a:rPr>
              <a:t>Agnieszka Szulińska</a:t>
            </a:r>
            <a:endParaRPr>
              <a:solidFill>
                <a:schemeClr val="accent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Google Shape;132;p18"/>
          <p:cNvSpPr txBox="1"/>
          <p:nvPr>
            <p:ph type="title"/>
          </p:nvPr>
        </p:nvSpPr>
        <p:spPr>
          <a:xfrm>
            <a:off x="394855" y="365125"/>
            <a:ext cx="10959000" cy="1386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3200"/>
              <a:buFont typeface="Arial"/>
              <a:buNone/>
            </a:pPr>
            <a:r>
              <a:rPr lang="en-GB"/>
              <a:t>UX design, navigation and search experience</a:t>
            </a:r>
            <a:endParaRPr/>
          </a:p>
        </p:txBody>
      </p:sp>
      <p:sp>
        <p:nvSpPr>
          <p:cNvPr id="133" name="Google Shape;133;p18"/>
          <p:cNvSpPr txBox="1"/>
          <p:nvPr>
            <p:ph idx="1" type="body"/>
          </p:nvPr>
        </p:nvSpPr>
        <p:spPr>
          <a:xfrm>
            <a:off x="394854" y="1477774"/>
            <a:ext cx="10959000" cy="4709100"/>
          </a:xfrm>
          <a:prstGeom prst="rect">
            <a:avLst/>
          </a:prstGeom>
          <a:noFill/>
          <a:ln>
            <a:noFill/>
          </a:ln>
        </p:spPr>
        <p:txBody>
          <a:bodyPr anchorCtr="0" anchor="t" bIns="45700" lIns="91425" spcFirstLastPara="1" rIns="91425" wrap="square" tIns="45700">
            <a:noAutofit/>
          </a:bodyPr>
          <a:lstStyle/>
          <a:p>
            <a:pPr indent="-228593" lvl="0" marL="228593" rtl="0" algn="l">
              <a:lnSpc>
                <a:spcPct val="90000"/>
              </a:lnSpc>
              <a:spcBef>
                <a:spcPts val="0"/>
              </a:spcBef>
              <a:spcAft>
                <a:spcPts val="0"/>
              </a:spcAft>
              <a:buClr>
                <a:schemeClr val="accent1"/>
              </a:buClr>
              <a:buSzPts val="2800"/>
              <a:buFont typeface="Arial"/>
              <a:buChar char="•"/>
            </a:pPr>
            <a:r>
              <a:rPr lang="en-GB"/>
              <a:t>General impression:</a:t>
            </a:r>
            <a:endParaRPr/>
          </a:p>
          <a:p>
            <a:pPr indent="-228594" lvl="1" marL="685783" rtl="0" algn="l">
              <a:lnSpc>
                <a:spcPct val="90000"/>
              </a:lnSpc>
              <a:spcBef>
                <a:spcPts val="500"/>
              </a:spcBef>
              <a:spcAft>
                <a:spcPts val="0"/>
              </a:spcAft>
              <a:buClr>
                <a:schemeClr val="accent2"/>
              </a:buClr>
              <a:buSzPts val="2400"/>
              <a:buChar char="•"/>
            </a:pPr>
            <a:r>
              <a:rPr lang="en-GB"/>
              <a:t>Clean website</a:t>
            </a:r>
            <a:endParaRPr/>
          </a:p>
          <a:p>
            <a:pPr indent="-228594" lvl="1" marL="685783" rtl="0" algn="l">
              <a:lnSpc>
                <a:spcPct val="90000"/>
              </a:lnSpc>
              <a:spcBef>
                <a:spcPts val="500"/>
              </a:spcBef>
              <a:spcAft>
                <a:spcPts val="0"/>
              </a:spcAft>
              <a:buClr>
                <a:schemeClr val="accent2"/>
              </a:buClr>
              <a:buSzPts val="2400"/>
              <a:buChar char="•"/>
            </a:pPr>
            <a:r>
              <a:rPr lang="en-GB"/>
              <a:t>Main categories are well-defined (distinct, informative)</a:t>
            </a:r>
            <a:endParaRPr/>
          </a:p>
          <a:p>
            <a:pPr indent="0" lvl="1" marL="457188" rtl="0" algn="l">
              <a:lnSpc>
                <a:spcPct val="90000"/>
              </a:lnSpc>
              <a:spcBef>
                <a:spcPts val="500"/>
              </a:spcBef>
              <a:spcAft>
                <a:spcPts val="0"/>
              </a:spcAft>
              <a:buClr>
                <a:schemeClr val="accent2"/>
              </a:buClr>
              <a:buSzPts val="2400"/>
              <a:buNone/>
            </a:pPr>
            <a:r>
              <a:t/>
            </a:r>
            <a:endParaRPr/>
          </a:p>
          <a:p>
            <a:pPr indent="-228593" lvl="0" marL="228593" rtl="0" algn="l">
              <a:lnSpc>
                <a:spcPct val="90000"/>
              </a:lnSpc>
              <a:spcBef>
                <a:spcPts val="1000"/>
              </a:spcBef>
              <a:spcAft>
                <a:spcPts val="0"/>
              </a:spcAft>
              <a:buClr>
                <a:schemeClr val="accent1"/>
              </a:buClr>
              <a:buSzPts val="2800"/>
              <a:buFont typeface="Arial"/>
              <a:buChar char="•"/>
            </a:pPr>
            <a:r>
              <a:rPr lang="en-GB"/>
              <a:t>Remarks:</a:t>
            </a:r>
            <a:endParaRPr/>
          </a:p>
          <a:p>
            <a:pPr indent="-228594" lvl="1" marL="685783" rtl="0" algn="l">
              <a:lnSpc>
                <a:spcPct val="90000"/>
              </a:lnSpc>
              <a:spcBef>
                <a:spcPts val="500"/>
              </a:spcBef>
              <a:spcAft>
                <a:spcPts val="0"/>
              </a:spcAft>
              <a:buClr>
                <a:schemeClr val="accent2"/>
              </a:buClr>
              <a:buSzPts val="2400"/>
              <a:buChar char="•"/>
            </a:pPr>
            <a:r>
              <a:rPr lang="en-GB"/>
              <a:t>Too many keywords</a:t>
            </a:r>
            <a:endParaRPr/>
          </a:p>
          <a:p>
            <a:pPr indent="-228594" lvl="1" marL="685783" rtl="0" algn="l">
              <a:lnSpc>
                <a:spcPct val="90000"/>
              </a:lnSpc>
              <a:spcBef>
                <a:spcPts val="500"/>
              </a:spcBef>
              <a:spcAft>
                <a:spcPts val="0"/>
              </a:spcAft>
              <a:buClr>
                <a:schemeClr val="accent2"/>
              </a:buClr>
              <a:buSzPts val="2400"/>
              <a:buChar char="•"/>
            </a:pPr>
            <a:r>
              <a:rPr lang="en-GB"/>
              <a:t>Some aspects requires finetuning: too small font, pictures not always displayed, some functionalities don’t work (</a:t>
            </a:r>
            <a:r>
              <a:rPr i="1" lang="en-GB"/>
              <a:t>contact, see what’s new</a:t>
            </a:r>
            <a:r>
              <a:rPr lang="en-GB"/>
              <a:t>)</a:t>
            </a:r>
            <a:endParaRPr/>
          </a:p>
          <a:p>
            <a:pPr indent="-228594" lvl="1" marL="685783" rtl="0" algn="l">
              <a:lnSpc>
                <a:spcPct val="90000"/>
              </a:lnSpc>
              <a:spcBef>
                <a:spcPts val="500"/>
              </a:spcBef>
              <a:spcAft>
                <a:spcPts val="0"/>
              </a:spcAft>
              <a:buClr>
                <a:schemeClr val="accent2"/>
              </a:buClr>
              <a:buSzPts val="2400"/>
              <a:buChar char="•"/>
            </a:pPr>
            <a:r>
              <a:rPr i="1" lang="en-GB"/>
              <a:t>Activities</a:t>
            </a:r>
            <a:r>
              <a:rPr lang="en-GB"/>
              <a:t> doesn’t seem a good label</a:t>
            </a:r>
            <a:endParaRPr/>
          </a:p>
          <a:p>
            <a:pPr indent="-228594" lvl="1" marL="685783" rtl="0" algn="l">
              <a:lnSpc>
                <a:spcPct val="90000"/>
              </a:lnSpc>
              <a:spcBef>
                <a:spcPts val="500"/>
              </a:spcBef>
              <a:spcAft>
                <a:spcPts val="0"/>
              </a:spcAft>
              <a:buClr>
                <a:schemeClr val="accent2"/>
              </a:buClr>
              <a:buSzPts val="2400"/>
              <a:buChar char="•"/>
            </a:pPr>
            <a:r>
              <a:rPr lang="en-GB"/>
              <a:t>Use of operators in the search engine?</a:t>
            </a:r>
            <a:endParaRPr/>
          </a:p>
          <a:p>
            <a:pPr indent="0" lvl="1" marL="457188" rtl="0" algn="l">
              <a:lnSpc>
                <a:spcPct val="90000"/>
              </a:lnSpc>
              <a:spcBef>
                <a:spcPts val="500"/>
              </a:spcBef>
              <a:spcAft>
                <a:spcPts val="0"/>
              </a:spcAft>
              <a:buClr>
                <a:schemeClr val="accent2"/>
              </a:buClr>
              <a:buSzPts val="2400"/>
              <a:buNone/>
            </a:pPr>
            <a:r>
              <a:rPr lang="en-GB"/>
              <a:t> </a:t>
            </a:r>
            <a:endParaRPr/>
          </a:p>
          <a:p>
            <a:pPr indent="-76194" lvl="1" marL="685783" rtl="0" algn="l">
              <a:lnSpc>
                <a:spcPct val="90000"/>
              </a:lnSpc>
              <a:spcBef>
                <a:spcPts val="500"/>
              </a:spcBef>
              <a:spcAft>
                <a:spcPts val="0"/>
              </a:spcAft>
              <a:buClr>
                <a:schemeClr val="accent2"/>
              </a:buClr>
              <a:buSzPts val="2400"/>
              <a:buNone/>
            </a:pPr>
            <a:r>
              <a:t/>
            </a:r>
            <a:endParaRPr/>
          </a:p>
          <a:p>
            <a:pPr indent="-76194" lvl="1" marL="685783" rtl="0" algn="l">
              <a:lnSpc>
                <a:spcPct val="90000"/>
              </a:lnSpc>
              <a:spcBef>
                <a:spcPts val="500"/>
              </a:spcBef>
              <a:spcAft>
                <a:spcPts val="0"/>
              </a:spcAft>
              <a:buClr>
                <a:schemeClr val="accent2"/>
              </a:buClr>
              <a:buSzPts val="2400"/>
              <a:buNone/>
            </a:pPr>
            <a:r>
              <a:t/>
            </a:r>
            <a:endParaRPr/>
          </a:p>
          <a:p>
            <a:pPr indent="-50793" lvl="0" marL="228593" rtl="0" algn="l">
              <a:lnSpc>
                <a:spcPct val="90000"/>
              </a:lnSpc>
              <a:spcBef>
                <a:spcPts val="1000"/>
              </a:spcBef>
              <a:spcAft>
                <a:spcPts val="0"/>
              </a:spcAft>
              <a:buClr>
                <a:schemeClr val="accent1"/>
              </a:buClr>
              <a:buSzPts val="2800"/>
              <a:buFont typeface="Arial"/>
              <a:buNone/>
            </a:pPr>
            <a:r>
              <a:t/>
            </a:r>
            <a:endParaRPr/>
          </a:p>
        </p:txBody>
      </p:sp>
      <p:sp>
        <p:nvSpPr>
          <p:cNvPr id="134" name="Google Shape;134;p18"/>
          <p:cNvSpPr txBox="1"/>
          <p:nvPr/>
        </p:nvSpPr>
        <p:spPr>
          <a:xfrm>
            <a:off x="9487500" y="91475"/>
            <a:ext cx="2558400" cy="1386300"/>
          </a:xfrm>
          <a:prstGeom prst="rect">
            <a:avLst/>
          </a:prstGeom>
          <a:noFill/>
          <a:ln>
            <a:noFill/>
          </a:ln>
        </p:spPr>
        <p:txBody>
          <a:bodyPr anchorCtr="0" anchor="t" bIns="91425" lIns="91425" spcFirstLastPara="1" rIns="91425" wrap="square" tIns="91425">
            <a:noAutofit/>
          </a:bodyPr>
          <a:lstStyle/>
          <a:p>
            <a:pPr indent="0" lvl="0" marL="0" rtl="0" algn="r">
              <a:lnSpc>
                <a:spcPct val="90000"/>
              </a:lnSpc>
              <a:spcBef>
                <a:spcPts val="0"/>
              </a:spcBef>
              <a:spcAft>
                <a:spcPts val="0"/>
              </a:spcAft>
              <a:buClr>
                <a:schemeClr val="accent1"/>
              </a:buClr>
              <a:buSzPts val="3200"/>
              <a:buFont typeface="Arial"/>
              <a:buNone/>
            </a:pPr>
            <a:r>
              <a:rPr lang="en-GB" sz="3200">
                <a:solidFill>
                  <a:schemeClr val="accent1"/>
                </a:solidFill>
              </a:rPr>
              <a:t>Kasia Karpinska</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 name="Shape 138"/>
        <p:cNvGrpSpPr/>
        <p:nvPr/>
      </p:nvGrpSpPr>
      <p:grpSpPr>
        <a:xfrm>
          <a:off x="0" y="0"/>
          <a:ext cx="0" cy="0"/>
          <a:chOff x="0" y="0"/>
          <a:chExt cx="0" cy="0"/>
        </a:xfrm>
      </p:grpSpPr>
      <p:sp>
        <p:nvSpPr>
          <p:cNvPr id="139" name="Google Shape;139;p19"/>
          <p:cNvSpPr txBox="1"/>
          <p:nvPr>
            <p:ph type="title"/>
          </p:nvPr>
        </p:nvSpPr>
        <p:spPr>
          <a:xfrm>
            <a:off x="394855" y="365125"/>
            <a:ext cx="10959000" cy="1386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3200"/>
              <a:buFont typeface="Arial"/>
              <a:buNone/>
            </a:pPr>
            <a:r>
              <a:rPr lang="en-GB"/>
              <a:t>UX design, navigation and search experience: </a:t>
            </a:r>
            <a:br>
              <a:rPr lang="en-GB"/>
            </a:br>
            <a:endParaRPr b="1"/>
          </a:p>
        </p:txBody>
      </p:sp>
      <p:sp>
        <p:nvSpPr>
          <p:cNvPr id="140" name="Google Shape;140;p19"/>
          <p:cNvSpPr txBox="1"/>
          <p:nvPr>
            <p:ph idx="1" type="body"/>
          </p:nvPr>
        </p:nvSpPr>
        <p:spPr>
          <a:xfrm>
            <a:off x="394855" y="1835456"/>
            <a:ext cx="5750700" cy="4351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2800"/>
              <a:buNone/>
            </a:pPr>
            <a:r>
              <a:rPr b="1" lang="en-GB"/>
              <a:t>What I liked:</a:t>
            </a:r>
            <a:endParaRPr/>
          </a:p>
          <a:p>
            <a:pPr indent="-228593" lvl="0" marL="228593" rtl="0" algn="l">
              <a:lnSpc>
                <a:spcPct val="90000"/>
              </a:lnSpc>
              <a:spcBef>
                <a:spcPts val="1000"/>
              </a:spcBef>
              <a:spcAft>
                <a:spcPts val="0"/>
              </a:spcAft>
              <a:buClr>
                <a:schemeClr val="accent1"/>
              </a:buClr>
              <a:buSzPts val="2800"/>
              <a:buFont typeface="Arial"/>
              <a:buChar char="•"/>
            </a:pPr>
            <a:r>
              <a:rPr lang="en-GB"/>
              <a:t>Clean and uncluttered design</a:t>
            </a:r>
            <a:endParaRPr/>
          </a:p>
          <a:p>
            <a:pPr indent="-228593" lvl="0" marL="228593" rtl="0" algn="l">
              <a:lnSpc>
                <a:spcPct val="90000"/>
              </a:lnSpc>
              <a:spcBef>
                <a:spcPts val="1000"/>
              </a:spcBef>
              <a:spcAft>
                <a:spcPts val="0"/>
              </a:spcAft>
              <a:buClr>
                <a:schemeClr val="accent1"/>
              </a:buClr>
              <a:buSzPts val="2800"/>
              <a:buFont typeface="Arial"/>
              <a:buChar char="•"/>
            </a:pPr>
            <a:r>
              <a:rPr lang="en-GB"/>
              <a:t>A unified search box</a:t>
            </a:r>
            <a:endParaRPr/>
          </a:p>
          <a:p>
            <a:pPr indent="-228593" lvl="0" marL="228593" rtl="0" algn="l">
              <a:lnSpc>
                <a:spcPct val="90000"/>
              </a:lnSpc>
              <a:spcBef>
                <a:spcPts val="1000"/>
              </a:spcBef>
              <a:spcAft>
                <a:spcPts val="0"/>
              </a:spcAft>
              <a:buClr>
                <a:schemeClr val="accent1"/>
              </a:buClr>
              <a:buSzPts val="2800"/>
              <a:buFont typeface="Arial"/>
              <a:buChar char="•"/>
            </a:pPr>
            <a:r>
              <a:rPr lang="en-GB"/>
              <a:t>Fast to load on slow connections</a:t>
            </a:r>
            <a:endParaRPr/>
          </a:p>
          <a:p>
            <a:pPr indent="-228593" lvl="0" marL="228593" rtl="0" algn="l">
              <a:lnSpc>
                <a:spcPct val="90000"/>
              </a:lnSpc>
              <a:spcBef>
                <a:spcPts val="1000"/>
              </a:spcBef>
              <a:spcAft>
                <a:spcPts val="0"/>
              </a:spcAft>
              <a:buClr>
                <a:schemeClr val="accent1"/>
              </a:buClr>
              <a:buSzPts val="2800"/>
              <a:buFont typeface="Arial"/>
              <a:buChar char="•"/>
            </a:pPr>
            <a:r>
              <a:rPr lang="en-GB"/>
              <a:t>Large and distinctive categories: tools, training, workflows and datasets</a:t>
            </a:r>
            <a:endParaRPr/>
          </a:p>
          <a:p>
            <a:pPr indent="-228593" lvl="0" marL="228593" rtl="0" algn="l">
              <a:lnSpc>
                <a:spcPct val="90000"/>
              </a:lnSpc>
              <a:spcBef>
                <a:spcPts val="1000"/>
              </a:spcBef>
              <a:spcAft>
                <a:spcPts val="0"/>
              </a:spcAft>
              <a:buClr>
                <a:schemeClr val="accent1"/>
              </a:buClr>
              <a:buSzPts val="2800"/>
              <a:buFont typeface="Arial"/>
              <a:buChar char="•"/>
            </a:pPr>
            <a:r>
              <a:rPr lang="en-GB"/>
              <a:t>Accessibility features: font size and contrast</a:t>
            </a:r>
            <a:endParaRPr/>
          </a:p>
          <a:p>
            <a:pPr indent="-50793" lvl="0" marL="228593" rtl="0" algn="l">
              <a:lnSpc>
                <a:spcPct val="90000"/>
              </a:lnSpc>
              <a:spcBef>
                <a:spcPts val="1000"/>
              </a:spcBef>
              <a:spcAft>
                <a:spcPts val="0"/>
              </a:spcAft>
              <a:buClr>
                <a:schemeClr val="accent1"/>
              </a:buClr>
              <a:buSzPts val="2800"/>
              <a:buFont typeface="Arial"/>
              <a:buNone/>
            </a:pPr>
            <a:r>
              <a:t/>
            </a:r>
            <a:endParaRPr/>
          </a:p>
          <a:p>
            <a:pPr indent="-50793" lvl="0" marL="228593" rtl="0" algn="l">
              <a:lnSpc>
                <a:spcPct val="90000"/>
              </a:lnSpc>
              <a:spcBef>
                <a:spcPts val="1000"/>
              </a:spcBef>
              <a:spcAft>
                <a:spcPts val="0"/>
              </a:spcAft>
              <a:buClr>
                <a:schemeClr val="accent1"/>
              </a:buClr>
              <a:buSzPts val="2800"/>
              <a:buFont typeface="Arial"/>
              <a:buNone/>
            </a:pPr>
            <a:r>
              <a:t/>
            </a:r>
            <a:endParaRPr/>
          </a:p>
        </p:txBody>
      </p:sp>
      <p:sp>
        <p:nvSpPr>
          <p:cNvPr id="141" name="Google Shape;141;p19"/>
          <p:cNvSpPr txBox="1"/>
          <p:nvPr/>
        </p:nvSpPr>
        <p:spPr>
          <a:xfrm>
            <a:off x="6145619" y="1835456"/>
            <a:ext cx="5968500" cy="46398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accent1"/>
              </a:buClr>
              <a:buSzPts val="2800"/>
              <a:buFont typeface="Arial"/>
              <a:buNone/>
            </a:pPr>
            <a:r>
              <a:rPr b="1" lang="en-GB" sz="2800">
                <a:solidFill>
                  <a:schemeClr val="accent1"/>
                </a:solidFill>
                <a:latin typeface="Arial"/>
                <a:ea typeface="Arial"/>
                <a:cs typeface="Arial"/>
                <a:sym typeface="Arial"/>
              </a:rPr>
              <a:t>What I missed:</a:t>
            </a:r>
            <a:endParaRPr/>
          </a:p>
          <a:p>
            <a:pPr indent="-228593" lvl="0" marL="228593" marR="0" rtl="0" algn="l">
              <a:lnSpc>
                <a:spcPct val="90000"/>
              </a:lnSpc>
              <a:spcBef>
                <a:spcPts val="1000"/>
              </a:spcBef>
              <a:spcAft>
                <a:spcPts val="0"/>
              </a:spcAft>
              <a:buClr>
                <a:schemeClr val="accent1"/>
              </a:buClr>
              <a:buSzPts val="2800"/>
              <a:buFont typeface="Arial"/>
              <a:buChar char="•"/>
            </a:pPr>
            <a:r>
              <a:rPr lang="en-GB" sz="2800">
                <a:solidFill>
                  <a:schemeClr val="accent1"/>
                </a:solidFill>
                <a:latin typeface="Arial"/>
                <a:ea typeface="Arial"/>
                <a:cs typeface="Arial"/>
                <a:sym typeface="Arial"/>
              </a:rPr>
              <a:t>Search box live suggestions</a:t>
            </a:r>
            <a:endParaRPr/>
          </a:p>
          <a:p>
            <a:pPr indent="-228593" lvl="0" marL="228593" marR="0" rtl="0" algn="l">
              <a:lnSpc>
                <a:spcPct val="90000"/>
              </a:lnSpc>
              <a:spcBef>
                <a:spcPts val="1000"/>
              </a:spcBef>
              <a:spcAft>
                <a:spcPts val="0"/>
              </a:spcAft>
              <a:buClr>
                <a:schemeClr val="accent1"/>
              </a:buClr>
              <a:buSzPts val="2800"/>
              <a:buFont typeface="Arial"/>
              <a:buChar char="•"/>
            </a:pPr>
            <a:r>
              <a:rPr lang="en-GB" sz="2800">
                <a:solidFill>
                  <a:schemeClr val="accent1"/>
                </a:solidFill>
                <a:latin typeface="Arial"/>
                <a:ea typeface="Arial"/>
                <a:cs typeface="Arial"/>
                <a:sym typeface="Arial"/>
              </a:rPr>
              <a:t>Fixed menu bar during scrolling</a:t>
            </a:r>
            <a:endParaRPr/>
          </a:p>
          <a:p>
            <a:pPr indent="-228593" lvl="0" marL="228593" marR="0" rtl="0" algn="l">
              <a:lnSpc>
                <a:spcPct val="90000"/>
              </a:lnSpc>
              <a:spcBef>
                <a:spcPts val="1000"/>
              </a:spcBef>
              <a:spcAft>
                <a:spcPts val="0"/>
              </a:spcAft>
              <a:buClr>
                <a:schemeClr val="accent1"/>
              </a:buClr>
              <a:buSzPts val="2800"/>
              <a:buFont typeface="Arial"/>
              <a:buChar char="•"/>
            </a:pPr>
            <a:r>
              <a:rPr lang="en-GB" sz="2800">
                <a:solidFill>
                  <a:schemeClr val="accent1"/>
                </a:solidFill>
                <a:latin typeface="Arial"/>
                <a:ea typeface="Arial"/>
                <a:cs typeface="Arial"/>
                <a:sym typeface="Arial"/>
              </a:rPr>
              <a:t>A more content rich footer</a:t>
            </a:r>
            <a:endParaRPr/>
          </a:p>
          <a:p>
            <a:pPr indent="-228593" lvl="0" marL="228593" marR="0" rtl="0" algn="l">
              <a:lnSpc>
                <a:spcPct val="90000"/>
              </a:lnSpc>
              <a:spcBef>
                <a:spcPts val="1000"/>
              </a:spcBef>
              <a:spcAft>
                <a:spcPts val="0"/>
              </a:spcAft>
              <a:buClr>
                <a:schemeClr val="accent1"/>
              </a:buClr>
              <a:buSzPts val="2800"/>
              <a:buFont typeface="Arial"/>
              <a:buChar char="•"/>
            </a:pPr>
            <a:r>
              <a:rPr lang="en-GB" sz="2800">
                <a:solidFill>
                  <a:schemeClr val="accent1"/>
                </a:solidFill>
                <a:latin typeface="Arial"/>
                <a:ea typeface="Arial"/>
                <a:cs typeface="Arial"/>
                <a:sym typeface="Arial"/>
              </a:rPr>
              <a:t>“back to top” link for long pages</a:t>
            </a:r>
            <a:endParaRPr/>
          </a:p>
          <a:p>
            <a:pPr indent="-228593" lvl="0" marL="228593" marR="0" rtl="0" algn="l">
              <a:lnSpc>
                <a:spcPct val="90000"/>
              </a:lnSpc>
              <a:spcBef>
                <a:spcPts val="1000"/>
              </a:spcBef>
              <a:spcAft>
                <a:spcPts val="0"/>
              </a:spcAft>
              <a:buClr>
                <a:schemeClr val="accent1"/>
              </a:buClr>
              <a:buSzPts val="2800"/>
              <a:buFont typeface="Arial"/>
              <a:buChar char="•"/>
            </a:pPr>
            <a:r>
              <a:rPr lang="en-GB" sz="2800">
                <a:solidFill>
                  <a:schemeClr val="accent1"/>
                </a:solidFill>
                <a:latin typeface="Arial"/>
                <a:ea typeface="Arial"/>
                <a:cs typeface="Arial"/>
                <a:sym typeface="Arial"/>
              </a:rPr>
              <a:t>More diversity on the background image, and a larger font</a:t>
            </a:r>
            <a:endParaRPr/>
          </a:p>
          <a:p>
            <a:pPr indent="-228593" lvl="0" marL="228593" marR="0" rtl="0" algn="l">
              <a:lnSpc>
                <a:spcPct val="90000"/>
              </a:lnSpc>
              <a:spcBef>
                <a:spcPts val="1000"/>
              </a:spcBef>
              <a:spcAft>
                <a:spcPts val="0"/>
              </a:spcAft>
              <a:buClr>
                <a:schemeClr val="accent1"/>
              </a:buClr>
              <a:buSzPts val="2800"/>
              <a:buFont typeface="Arial"/>
              <a:buChar char="•"/>
            </a:pPr>
            <a:r>
              <a:rPr lang="en-GB" sz="2800">
                <a:solidFill>
                  <a:schemeClr val="accent1"/>
                </a:solidFill>
                <a:latin typeface="Arial"/>
                <a:ea typeface="Arial"/>
                <a:cs typeface="Arial"/>
                <a:sym typeface="Arial"/>
              </a:rPr>
              <a:t>An intro tour for first time users, useful to suggest alternatives to free search</a:t>
            </a:r>
            <a:endParaRPr/>
          </a:p>
          <a:p>
            <a:pPr indent="-50793" lvl="0" marL="228593" marR="0" rtl="0" algn="l">
              <a:lnSpc>
                <a:spcPct val="90000"/>
              </a:lnSpc>
              <a:spcBef>
                <a:spcPts val="1000"/>
              </a:spcBef>
              <a:spcAft>
                <a:spcPts val="0"/>
              </a:spcAft>
              <a:buClr>
                <a:schemeClr val="accent1"/>
              </a:buClr>
              <a:buSzPts val="2800"/>
              <a:buFont typeface="Arial"/>
              <a:buNone/>
            </a:pPr>
            <a:r>
              <a:t/>
            </a:r>
            <a:endParaRPr sz="2800">
              <a:solidFill>
                <a:schemeClr val="accent1"/>
              </a:solidFill>
              <a:latin typeface="Arial"/>
              <a:ea typeface="Arial"/>
              <a:cs typeface="Arial"/>
              <a:sym typeface="Arial"/>
            </a:endParaRPr>
          </a:p>
          <a:p>
            <a:pPr indent="-50793" lvl="0" marL="228593" marR="0" rtl="0" algn="l">
              <a:lnSpc>
                <a:spcPct val="90000"/>
              </a:lnSpc>
              <a:spcBef>
                <a:spcPts val="1000"/>
              </a:spcBef>
              <a:spcAft>
                <a:spcPts val="0"/>
              </a:spcAft>
              <a:buClr>
                <a:schemeClr val="accent1"/>
              </a:buClr>
              <a:buSzPts val="2800"/>
              <a:buFont typeface="Arial"/>
              <a:buNone/>
            </a:pPr>
            <a:r>
              <a:t/>
            </a:r>
            <a:endParaRPr sz="2800">
              <a:solidFill>
                <a:schemeClr val="accent1"/>
              </a:solidFill>
              <a:latin typeface="Arial"/>
              <a:ea typeface="Arial"/>
              <a:cs typeface="Arial"/>
              <a:sym typeface="Arial"/>
            </a:endParaRPr>
          </a:p>
          <a:p>
            <a:pPr indent="-50793" lvl="0" marL="228593" marR="0" rtl="0" algn="l">
              <a:lnSpc>
                <a:spcPct val="90000"/>
              </a:lnSpc>
              <a:spcBef>
                <a:spcPts val="1000"/>
              </a:spcBef>
              <a:spcAft>
                <a:spcPts val="0"/>
              </a:spcAft>
              <a:buClr>
                <a:schemeClr val="accent1"/>
              </a:buClr>
              <a:buSzPts val="2800"/>
              <a:buFont typeface="Arial"/>
              <a:buNone/>
            </a:pPr>
            <a:r>
              <a:t/>
            </a:r>
            <a:endParaRPr sz="2800">
              <a:solidFill>
                <a:schemeClr val="accent1"/>
              </a:solidFill>
              <a:latin typeface="Arial"/>
              <a:ea typeface="Arial"/>
              <a:cs typeface="Arial"/>
              <a:sym typeface="Arial"/>
            </a:endParaRPr>
          </a:p>
        </p:txBody>
      </p:sp>
      <p:sp>
        <p:nvSpPr>
          <p:cNvPr id="142" name="Google Shape;142;p19"/>
          <p:cNvSpPr txBox="1"/>
          <p:nvPr/>
        </p:nvSpPr>
        <p:spPr>
          <a:xfrm>
            <a:off x="9935700" y="72700"/>
            <a:ext cx="2256300" cy="11409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accent1"/>
              </a:buClr>
              <a:buSzPts val="3200"/>
              <a:buFont typeface="Arial"/>
              <a:buNone/>
            </a:pPr>
            <a:r>
              <a:rPr lang="en-GB" sz="3200">
                <a:solidFill>
                  <a:schemeClr val="accent1"/>
                </a:solidFill>
              </a:rPr>
              <a:t>Maurizio Toscano</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Google Shape;147;p20"/>
          <p:cNvSpPr txBox="1"/>
          <p:nvPr>
            <p:ph type="title"/>
          </p:nvPr>
        </p:nvSpPr>
        <p:spPr>
          <a:xfrm>
            <a:off x="394855" y="365125"/>
            <a:ext cx="10959000" cy="1386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3200"/>
              <a:buFont typeface="Arial"/>
              <a:buNone/>
            </a:pPr>
            <a:r>
              <a:rPr lang="en-GB"/>
              <a:t>UX design, navigation and search experience: </a:t>
            </a:r>
            <a:br>
              <a:rPr lang="en-GB"/>
            </a:br>
            <a:endParaRPr b="1"/>
          </a:p>
        </p:txBody>
      </p:sp>
      <p:sp>
        <p:nvSpPr>
          <p:cNvPr id="148" name="Google Shape;148;p20"/>
          <p:cNvSpPr txBox="1"/>
          <p:nvPr>
            <p:ph idx="1" type="body"/>
          </p:nvPr>
        </p:nvSpPr>
        <p:spPr>
          <a:xfrm>
            <a:off x="394855" y="1835456"/>
            <a:ext cx="11258400" cy="4351200"/>
          </a:xfrm>
          <a:prstGeom prst="rect">
            <a:avLst/>
          </a:prstGeom>
          <a:noFill/>
          <a:ln>
            <a:noFill/>
          </a:ln>
        </p:spPr>
        <p:txBody>
          <a:bodyPr anchorCtr="0" anchor="t" bIns="45700" lIns="91425" spcFirstLastPara="1" rIns="91425" wrap="square" tIns="45700">
            <a:noAutofit/>
          </a:bodyPr>
          <a:lstStyle/>
          <a:p>
            <a:pPr indent="-50793" lvl="0" marL="228593" rtl="0" algn="l">
              <a:lnSpc>
                <a:spcPct val="90000"/>
              </a:lnSpc>
              <a:spcBef>
                <a:spcPts val="0"/>
              </a:spcBef>
              <a:spcAft>
                <a:spcPts val="0"/>
              </a:spcAft>
              <a:buClr>
                <a:schemeClr val="accent1"/>
              </a:buClr>
              <a:buSzPts val="2800"/>
              <a:buFont typeface="Arial"/>
              <a:buNone/>
            </a:pPr>
            <a:r>
              <a:t/>
            </a:r>
            <a:endParaRPr/>
          </a:p>
          <a:p>
            <a:pPr indent="-50793" lvl="0" marL="228593" rtl="0" algn="l">
              <a:lnSpc>
                <a:spcPct val="90000"/>
              </a:lnSpc>
              <a:spcBef>
                <a:spcPts val="1000"/>
              </a:spcBef>
              <a:spcAft>
                <a:spcPts val="0"/>
              </a:spcAft>
              <a:buClr>
                <a:schemeClr val="accent1"/>
              </a:buClr>
              <a:buSzPts val="2800"/>
              <a:buFont typeface="Arial"/>
              <a:buNone/>
            </a:pPr>
            <a:r>
              <a:t/>
            </a:r>
            <a:endParaRPr/>
          </a:p>
          <a:p>
            <a:pPr indent="-50793" lvl="0" marL="228593" rtl="0" algn="l">
              <a:lnSpc>
                <a:spcPct val="90000"/>
              </a:lnSpc>
              <a:spcBef>
                <a:spcPts val="1000"/>
              </a:spcBef>
              <a:spcAft>
                <a:spcPts val="0"/>
              </a:spcAft>
              <a:buClr>
                <a:schemeClr val="accent1"/>
              </a:buClr>
              <a:buSzPts val="2800"/>
              <a:buFont typeface="Arial"/>
              <a:buNone/>
            </a:pPr>
            <a:r>
              <a:t/>
            </a:r>
            <a:endParaRPr/>
          </a:p>
        </p:txBody>
      </p:sp>
      <p:sp>
        <p:nvSpPr>
          <p:cNvPr id="149" name="Google Shape;149;p20"/>
          <p:cNvSpPr txBox="1"/>
          <p:nvPr/>
        </p:nvSpPr>
        <p:spPr>
          <a:xfrm>
            <a:off x="394854" y="976393"/>
            <a:ext cx="11418000" cy="5210400"/>
          </a:xfrm>
          <a:prstGeom prst="rect">
            <a:avLst/>
          </a:prstGeom>
          <a:noFill/>
          <a:ln>
            <a:noFill/>
          </a:ln>
        </p:spPr>
        <p:txBody>
          <a:bodyPr anchorCtr="0" anchor="t" bIns="45700" lIns="91425" spcFirstLastPara="1" rIns="91425" wrap="square" tIns="45700">
            <a:noAutofit/>
          </a:bodyPr>
          <a:lstStyle/>
          <a:p>
            <a:pPr indent="-228593" lvl="0" marL="228593" marR="0" rtl="0" algn="l">
              <a:lnSpc>
                <a:spcPct val="90000"/>
              </a:lnSpc>
              <a:spcBef>
                <a:spcPts val="0"/>
              </a:spcBef>
              <a:spcAft>
                <a:spcPts val="0"/>
              </a:spcAft>
              <a:buClr>
                <a:schemeClr val="accent1"/>
              </a:buClr>
              <a:buSzPts val="2800"/>
              <a:buFont typeface="Arial"/>
              <a:buChar char="•"/>
            </a:pPr>
            <a:r>
              <a:rPr lang="en-GB" sz="2800">
                <a:solidFill>
                  <a:schemeClr val="accent1"/>
                </a:solidFill>
                <a:latin typeface="Arial"/>
                <a:ea typeface="Arial"/>
                <a:cs typeface="Arial"/>
                <a:sym typeface="Arial"/>
              </a:rPr>
              <a:t>Search results page missing features:</a:t>
            </a:r>
            <a:endParaRPr/>
          </a:p>
          <a:p>
            <a:pPr indent="-228594" lvl="1" marL="685783" marR="0" rtl="0" algn="l">
              <a:lnSpc>
                <a:spcPct val="90000"/>
              </a:lnSpc>
              <a:spcBef>
                <a:spcPts val="500"/>
              </a:spcBef>
              <a:spcAft>
                <a:spcPts val="0"/>
              </a:spcAft>
              <a:buClr>
                <a:schemeClr val="accent2"/>
              </a:buClr>
              <a:buSzPts val="2400"/>
              <a:buFont typeface="Arial"/>
              <a:buChar char="•"/>
            </a:pPr>
            <a:r>
              <a:rPr b="0" i="0" lang="en-GB" sz="2400" u="none" cap="none" strike="noStrike">
                <a:solidFill>
                  <a:schemeClr val="accent2"/>
                </a:solidFill>
                <a:latin typeface="Arial"/>
                <a:ea typeface="Arial"/>
                <a:cs typeface="Arial"/>
                <a:sym typeface="Arial"/>
              </a:rPr>
              <a:t>Retain actual search in the search bar</a:t>
            </a:r>
            <a:endParaRPr/>
          </a:p>
          <a:p>
            <a:pPr indent="-228594" lvl="1" marL="685783" marR="0" rtl="0" algn="l">
              <a:lnSpc>
                <a:spcPct val="90000"/>
              </a:lnSpc>
              <a:spcBef>
                <a:spcPts val="500"/>
              </a:spcBef>
              <a:spcAft>
                <a:spcPts val="0"/>
              </a:spcAft>
              <a:buClr>
                <a:schemeClr val="accent2"/>
              </a:buClr>
              <a:buSzPts val="2400"/>
              <a:buFont typeface="Arial"/>
              <a:buChar char="•"/>
            </a:pPr>
            <a:r>
              <a:rPr b="0" i="0" lang="en-GB" sz="2400" u="none" cap="none" strike="noStrike">
                <a:solidFill>
                  <a:schemeClr val="accent2"/>
                </a:solidFill>
                <a:latin typeface="Arial"/>
                <a:ea typeface="Arial"/>
                <a:cs typeface="Arial"/>
                <a:sym typeface="Arial"/>
              </a:rPr>
              <a:t>Switch search results between list and grid (3x3) view </a:t>
            </a:r>
            <a:endParaRPr/>
          </a:p>
          <a:p>
            <a:pPr indent="-228594" lvl="1" marL="685783" marR="0" rtl="0" algn="l">
              <a:lnSpc>
                <a:spcPct val="90000"/>
              </a:lnSpc>
              <a:spcBef>
                <a:spcPts val="500"/>
              </a:spcBef>
              <a:spcAft>
                <a:spcPts val="0"/>
              </a:spcAft>
              <a:buClr>
                <a:schemeClr val="accent2"/>
              </a:buClr>
              <a:buSzPts val="2400"/>
              <a:buFont typeface="Arial"/>
              <a:buChar char="•"/>
            </a:pPr>
            <a:r>
              <a:rPr b="0" i="0" lang="en-GB" sz="2400" u="none" cap="none" strike="noStrike">
                <a:solidFill>
                  <a:schemeClr val="accent2"/>
                </a:solidFill>
                <a:latin typeface="Arial"/>
                <a:ea typeface="Arial"/>
                <a:cs typeface="Arial"/>
                <a:sym typeface="Arial"/>
              </a:rPr>
              <a:t>Filter by Research topic</a:t>
            </a:r>
            <a:endParaRPr/>
          </a:p>
          <a:p>
            <a:pPr indent="-228593" lvl="0" marL="228593" marR="0" rtl="0" algn="l">
              <a:lnSpc>
                <a:spcPct val="90000"/>
              </a:lnSpc>
              <a:spcBef>
                <a:spcPts val="1000"/>
              </a:spcBef>
              <a:spcAft>
                <a:spcPts val="0"/>
              </a:spcAft>
              <a:buClr>
                <a:schemeClr val="accent1"/>
              </a:buClr>
              <a:buSzPts val="2800"/>
              <a:buFont typeface="Arial"/>
              <a:buChar char="•"/>
            </a:pPr>
            <a:r>
              <a:rPr lang="en-GB" sz="2800">
                <a:solidFill>
                  <a:schemeClr val="accent1"/>
                </a:solidFill>
                <a:latin typeface="Arial"/>
                <a:ea typeface="Arial"/>
                <a:cs typeface="Arial"/>
                <a:sym typeface="Arial"/>
              </a:rPr>
              <a:t>Search results page useful additions:</a:t>
            </a:r>
            <a:endParaRPr/>
          </a:p>
          <a:p>
            <a:pPr indent="-228594" lvl="1" marL="685783" marR="0" rtl="0" algn="l">
              <a:lnSpc>
                <a:spcPct val="90000"/>
              </a:lnSpc>
              <a:spcBef>
                <a:spcPts val="500"/>
              </a:spcBef>
              <a:spcAft>
                <a:spcPts val="0"/>
              </a:spcAft>
              <a:buClr>
                <a:schemeClr val="accent2"/>
              </a:buClr>
              <a:buSzPts val="2400"/>
              <a:buFont typeface="Arial"/>
              <a:buChar char="•"/>
            </a:pPr>
            <a:r>
              <a:rPr b="0" i="0" lang="en-GB" sz="2400" u="none" cap="none" strike="noStrike">
                <a:solidFill>
                  <a:schemeClr val="accent2"/>
                </a:solidFill>
                <a:latin typeface="Arial"/>
                <a:ea typeface="Arial"/>
                <a:cs typeface="Arial"/>
                <a:sym typeface="Arial"/>
              </a:rPr>
              <a:t>Compare results, using metadata from the details sidebar</a:t>
            </a:r>
            <a:endParaRPr/>
          </a:p>
          <a:p>
            <a:pPr indent="-228594" lvl="1" marL="685783" marR="0" rtl="0" algn="l">
              <a:lnSpc>
                <a:spcPct val="90000"/>
              </a:lnSpc>
              <a:spcBef>
                <a:spcPts val="500"/>
              </a:spcBef>
              <a:spcAft>
                <a:spcPts val="0"/>
              </a:spcAft>
              <a:buClr>
                <a:schemeClr val="accent2"/>
              </a:buClr>
              <a:buSzPts val="2400"/>
              <a:buFont typeface="Arial"/>
              <a:buChar char="•"/>
            </a:pPr>
            <a:r>
              <a:rPr b="0" i="0" lang="en-GB" sz="2400" u="none" cap="none" strike="noStrike">
                <a:solidFill>
                  <a:schemeClr val="accent2"/>
                </a:solidFill>
                <a:latin typeface="Arial"/>
                <a:ea typeface="Arial"/>
                <a:cs typeface="Arial"/>
                <a:sym typeface="Arial"/>
              </a:rPr>
              <a:t>Bookmark favourites resources (for registered users)</a:t>
            </a:r>
            <a:endParaRPr/>
          </a:p>
          <a:p>
            <a:pPr indent="-228594" lvl="1" marL="685783" marR="0" rtl="0" algn="l">
              <a:lnSpc>
                <a:spcPct val="90000"/>
              </a:lnSpc>
              <a:spcBef>
                <a:spcPts val="500"/>
              </a:spcBef>
              <a:spcAft>
                <a:spcPts val="0"/>
              </a:spcAft>
              <a:buClr>
                <a:schemeClr val="accent2"/>
              </a:buClr>
              <a:buSzPts val="2400"/>
              <a:buFont typeface="Arial"/>
              <a:buChar char="•"/>
            </a:pPr>
            <a:r>
              <a:rPr b="0" i="0" lang="en-GB" sz="2400" u="none" cap="none" strike="noStrike">
                <a:solidFill>
                  <a:schemeClr val="accent2"/>
                </a:solidFill>
                <a:latin typeface="Arial"/>
                <a:ea typeface="Arial"/>
                <a:cs typeface="Arial"/>
                <a:sym typeface="Arial"/>
              </a:rPr>
              <a:t>Save a search (for registered users)</a:t>
            </a:r>
            <a:endParaRPr/>
          </a:p>
          <a:p>
            <a:pPr indent="-228594" lvl="1" marL="685783" marR="0" rtl="0" algn="l">
              <a:lnSpc>
                <a:spcPct val="90000"/>
              </a:lnSpc>
              <a:spcBef>
                <a:spcPts val="500"/>
              </a:spcBef>
              <a:spcAft>
                <a:spcPts val="0"/>
              </a:spcAft>
              <a:buClr>
                <a:schemeClr val="accent2"/>
              </a:buClr>
              <a:buSzPts val="2400"/>
              <a:buFont typeface="Arial"/>
              <a:buChar char="•"/>
            </a:pPr>
            <a:r>
              <a:rPr b="0" i="0" lang="en-GB" sz="2400" u="none" cap="none" strike="noStrike">
                <a:solidFill>
                  <a:schemeClr val="accent2"/>
                </a:solidFill>
                <a:latin typeface="Arial"/>
                <a:ea typeface="Arial"/>
                <a:cs typeface="Arial"/>
                <a:sym typeface="Arial"/>
              </a:rPr>
              <a:t>Report an issue: outdated content, wrong classifications, etc.</a:t>
            </a:r>
            <a:endParaRPr/>
          </a:p>
          <a:p>
            <a:pPr indent="-228594" lvl="1" marL="685783" marR="0" rtl="0" algn="l">
              <a:lnSpc>
                <a:spcPct val="90000"/>
              </a:lnSpc>
              <a:spcBef>
                <a:spcPts val="500"/>
              </a:spcBef>
              <a:spcAft>
                <a:spcPts val="0"/>
              </a:spcAft>
              <a:buClr>
                <a:schemeClr val="accent2"/>
              </a:buClr>
              <a:buSzPts val="2400"/>
              <a:buFont typeface="Arial"/>
              <a:buChar char="•"/>
            </a:pPr>
            <a:r>
              <a:rPr b="0" i="0" lang="en-GB" sz="2400" u="none" cap="none" strike="noStrike">
                <a:solidFill>
                  <a:schemeClr val="accent2"/>
                </a:solidFill>
                <a:latin typeface="Arial"/>
                <a:ea typeface="Arial"/>
                <a:cs typeface="Arial"/>
                <a:sym typeface="Arial"/>
              </a:rPr>
              <a:t>Update count between brackets accordingly to selected filters</a:t>
            </a:r>
            <a:endParaRPr/>
          </a:p>
          <a:p>
            <a:pPr indent="-228594" lvl="1" marL="685783" marR="0" rtl="0" algn="l">
              <a:lnSpc>
                <a:spcPct val="90000"/>
              </a:lnSpc>
              <a:spcBef>
                <a:spcPts val="500"/>
              </a:spcBef>
              <a:spcAft>
                <a:spcPts val="0"/>
              </a:spcAft>
              <a:buClr>
                <a:schemeClr val="accent2"/>
              </a:buClr>
              <a:buSzPts val="2400"/>
              <a:buFont typeface="Arial"/>
              <a:buChar char="•"/>
            </a:pPr>
            <a:r>
              <a:rPr b="0" i="0" lang="en-GB" sz="2400" u="none" cap="none" strike="noStrike">
                <a:solidFill>
                  <a:schemeClr val="accent2"/>
                </a:solidFill>
                <a:latin typeface="Arial"/>
                <a:ea typeface="Arial"/>
                <a:cs typeface="Arial"/>
                <a:sym typeface="Arial"/>
              </a:rPr>
              <a:t>Present “browse content” as an alternative to free search, on homepage and if no results found</a:t>
            </a:r>
            <a:endParaRPr/>
          </a:p>
          <a:p>
            <a:pPr indent="-228594" lvl="1" marL="685783" marR="0" rtl="0" algn="l">
              <a:lnSpc>
                <a:spcPct val="90000"/>
              </a:lnSpc>
              <a:spcBef>
                <a:spcPts val="500"/>
              </a:spcBef>
              <a:spcAft>
                <a:spcPts val="0"/>
              </a:spcAft>
              <a:buClr>
                <a:schemeClr val="accent2"/>
              </a:buClr>
              <a:buSzPts val="2400"/>
              <a:buFont typeface="Arial"/>
              <a:buChar char="•"/>
            </a:pPr>
            <a:r>
              <a:rPr b="0" i="0" lang="en-GB" sz="2400" u="none" cap="none" strike="noStrike">
                <a:solidFill>
                  <a:schemeClr val="accent2"/>
                </a:solidFill>
                <a:latin typeface="Arial"/>
                <a:ea typeface="Arial"/>
                <a:cs typeface="Arial"/>
                <a:sym typeface="Arial"/>
              </a:rPr>
              <a:t>At launch, replace “Last added” with a “Recommended” or “Editors’ picks”</a:t>
            </a:r>
            <a:endParaRPr/>
          </a:p>
        </p:txBody>
      </p:sp>
      <p:sp>
        <p:nvSpPr>
          <p:cNvPr id="150" name="Google Shape;150;p20"/>
          <p:cNvSpPr txBox="1"/>
          <p:nvPr/>
        </p:nvSpPr>
        <p:spPr>
          <a:xfrm>
            <a:off x="9935700" y="72700"/>
            <a:ext cx="2256300" cy="11409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GB" sz="3200">
                <a:solidFill>
                  <a:schemeClr val="accent1"/>
                </a:solidFill>
              </a:rPr>
              <a:t>Maurizio Toscano</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SHOC Theme">
  <a:themeElements>
    <a:clrScheme name="SSHOC">
      <a:dk1>
        <a:srgbClr val="000000"/>
      </a:dk1>
      <a:lt1>
        <a:srgbClr val="FFFFFF"/>
      </a:lt1>
      <a:dk2>
        <a:srgbClr val="44546A"/>
      </a:dk2>
      <a:lt2>
        <a:srgbClr val="E7E6E6"/>
      </a:lt2>
      <a:accent1>
        <a:srgbClr val="275D89"/>
      </a:accent1>
      <a:accent2>
        <a:srgbClr val="F2983D"/>
      </a:accent2>
      <a:accent3>
        <a:srgbClr val="A5A5A5"/>
      </a:accent3>
      <a:accent4>
        <a:srgbClr val="FFC000"/>
      </a:accent4>
      <a:accent5>
        <a:srgbClr val="4190D2"/>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